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</p:sldIdLst>
  <p:sldSz cx="18288000" cy="10287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nva Sans" panose="020B0604020202020204" charset="0"/>
      <p:regular r:id="rId28"/>
    </p:embeddedFont>
    <p:embeddedFont>
      <p:font typeface="Canva Sans Bold" panose="020B0604020202020204" charset="0"/>
      <p:regular r:id="rId29"/>
    </p:embeddedFont>
    <p:embeddedFont>
      <p:font typeface="DM Sans" panose="020B0604020202020204" charset="0"/>
      <p:regular r:id="rId30"/>
    </p:embeddedFont>
    <p:embeddedFont>
      <p:font typeface="DM Sans Bold" panose="020B0604020202020204" charset="0"/>
      <p:regular r:id="rId31"/>
    </p:embeddedFont>
    <p:embeddedFont>
      <p:font typeface="DM Serif Display" panose="020B0604020202020204" charset="0"/>
      <p:regular r:id="rId32"/>
    </p:embeddedFont>
    <p:embeddedFont>
      <p:font typeface="Gulfs Display" panose="020B0604020202020204" charset="0"/>
      <p:regular r:id="rId33"/>
    </p:embeddedFont>
    <p:embeddedFont>
      <p:font typeface="Poppins Bold" panose="020B0604020202020204" charset="0"/>
      <p:regular r:id="rId34"/>
    </p:embeddedFont>
    <p:embeddedFont>
      <p:font typeface="Times New Roman 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1" d="100"/>
          <a:sy n="61" d="100"/>
        </p:scale>
        <p:origin x="78" y="18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ransition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svg"/><Relationship Id="rId7" Type="http://schemas.openxmlformats.org/officeDocument/2006/relationships/image" Target="../media/image18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6A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680508"/>
            <a:ext cx="18288000" cy="13648016"/>
            <a:chOff x="0" y="0"/>
            <a:chExt cx="1089132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89132" cy="812800"/>
            </a:xfrm>
            <a:custGeom>
              <a:avLst/>
              <a:gdLst/>
              <a:ahLst/>
              <a:cxnLst/>
              <a:rect l="l" t="t" r="r" b="b"/>
              <a:pathLst>
                <a:path w="1089132" h="812800">
                  <a:moveTo>
                    <a:pt x="544566" y="0"/>
                  </a:moveTo>
                  <a:cubicBezTo>
                    <a:pt x="243810" y="0"/>
                    <a:pt x="0" y="181951"/>
                    <a:pt x="0" y="406400"/>
                  </a:cubicBezTo>
                  <a:cubicBezTo>
                    <a:pt x="0" y="630849"/>
                    <a:pt x="243810" y="812800"/>
                    <a:pt x="544566" y="812800"/>
                  </a:cubicBezTo>
                  <a:cubicBezTo>
                    <a:pt x="845321" y="812800"/>
                    <a:pt x="1089132" y="630849"/>
                    <a:pt x="1089132" y="406400"/>
                  </a:cubicBezTo>
                  <a:cubicBezTo>
                    <a:pt x="1089132" y="181951"/>
                    <a:pt x="845321" y="0"/>
                    <a:pt x="544566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2106" y="38100"/>
              <a:ext cx="884919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40768" y="-164456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>
                <a:moveTo>
                  <a:pt x="0" y="0"/>
                </a:moveTo>
                <a:lnTo>
                  <a:pt x="11725929" y="0"/>
                </a:lnTo>
                <a:lnTo>
                  <a:pt x="11725929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477768" y="-633119"/>
            <a:ext cx="17196612" cy="11553237"/>
            <a:chOff x="0" y="0"/>
            <a:chExt cx="120982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09826" cy="812800"/>
            </a:xfrm>
            <a:custGeom>
              <a:avLst/>
              <a:gdLst/>
              <a:ahLst/>
              <a:cxnLst/>
              <a:rect l="l" t="t" r="r" b="b"/>
              <a:pathLst>
                <a:path w="1209826" h="812800">
                  <a:moveTo>
                    <a:pt x="604913" y="0"/>
                  </a:moveTo>
                  <a:cubicBezTo>
                    <a:pt x="270829" y="0"/>
                    <a:pt x="0" y="181951"/>
                    <a:pt x="0" y="406400"/>
                  </a:cubicBezTo>
                  <a:cubicBezTo>
                    <a:pt x="0" y="630849"/>
                    <a:pt x="270829" y="812800"/>
                    <a:pt x="604913" y="812800"/>
                  </a:cubicBezTo>
                  <a:cubicBezTo>
                    <a:pt x="938997" y="812800"/>
                    <a:pt x="1209826" y="630849"/>
                    <a:pt x="1209826" y="406400"/>
                  </a:cubicBezTo>
                  <a:cubicBezTo>
                    <a:pt x="1209826" y="181951"/>
                    <a:pt x="938997" y="0"/>
                    <a:pt x="60491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3421" y="38100"/>
              <a:ext cx="982984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545796" y="6705885"/>
            <a:ext cx="3267543" cy="3209965"/>
          </a:xfrm>
          <a:custGeom>
            <a:avLst/>
            <a:gdLst/>
            <a:ahLst/>
            <a:cxnLst/>
            <a:rect l="l" t="t" r="r" b="b"/>
            <a:pathLst>
              <a:path w="3267543" h="3209965">
                <a:moveTo>
                  <a:pt x="0" y="0"/>
                </a:moveTo>
                <a:lnTo>
                  <a:pt x="3267543" y="0"/>
                </a:lnTo>
                <a:lnTo>
                  <a:pt x="3267543" y="3209965"/>
                </a:lnTo>
                <a:lnTo>
                  <a:pt x="0" y="32099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4719474" y="279713"/>
            <a:ext cx="8849053" cy="3892877"/>
          </a:xfrm>
          <a:custGeom>
            <a:avLst/>
            <a:gdLst/>
            <a:ahLst/>
            <a:cxnLst/>
            <a:rect l="l" t="t" r="r" b="b"/>
            <a:pathLst>
              <a:path w="8849053" h="3892877">
                <a:moveTo>
                  <a:pt x="0" y="0"/>
                </a:moveTo>
                <a:lnTo>
                  <a:pt x="8849052" y="0"/>
                </a:lnTo>
                <a:lnTo>
                  <a:pt x="8849052" y="3892877"/>
                </a:lnTo>
                <a:lnTo>
                  <a:pt x="0" y="3892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467" b="-27614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0421383" y="6887862"/>
            <a:ext cx="2815734" cy="2846011"/>
          </a:xfrm>
          <a:custGeom>
            <a:avLst/>
            <a:gdLst/>
            <a:ahLst/>
            <a:cxnLst/>
            <a:rect l="l" t="t" r="r" b="b"/>
            <a:pathLst>
              <a:path w="2815734" h="2846011">
                <a:moveTo>
                  <a:pt x="0" y="0"/>
                </a:moveTo>
                <a:lnTo>
                  <a:pt x="2815734" y="0"/>
                </a:lnTo>
                <a:lnTo>
                  <a:pt x="2815734" y="2846011"/>
                </a:lnTo>
                <a:lnTo>
                  <a:pt x="0" y="28460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2186675" y="3565999"/>
            <a:ext cx="14218011" cy="2888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89"/>
              </a:lnSpc>
            </a:pPr>
            <a:r>
              <a:rPr lang="en-US" sz="9135">
                <a:solidFill>
                  <a:srgbClr val="3A6AD6"/>
                </a:solidFill>
                <a:latin typeface="Poppins Bold"/>
              </a:rPr>
              <a:t>Elezioni Europee 2024</a:t>
            </a:r>
          </a:p>
          <a:p>
            <a:pPr algn="ctr">
              <a:lnSpc>
                <a:spcPts val="9554"/>
              </a:lnSpc>
              <a:spcBef>
                <a:spcPct val="0"/>
              </a:spcBef>
            </a:pPr>
            <a:r>
              <a:rPr lang="en-US" sz="6824">
                <a:solidFill>
                  <a:srgbClr val="3A6AD6"/>
                </a:solidFill>
                <a:latin typeface="Poppins Bold"/>
              </a:rPr>
              <a:t>Campagna elettorale in Francia</a:t>
            </a:r>
          </a:p>
        </p:txBody>
      </p:sp>
    </p:spTree>
  </p:cSld>
  <p:clrMapOvr>
    <a:masterClrMapping/>
  </p:clrMapOvr>
  <p:transition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93774">
            <a:off x="-2242180" y="6371902"/>
            <a:ext cx="7648874" cy="5701888"/>
          </a:xfrm>
          <a:custGeom>
            <a:avLst/>
            <a:gdLst/>
            <a:ahLst/>
            <a:cxnLst/>
            <a:rect l="l" t="t" r="r" b="b"/>
            <a:pathLst>
              <a:path w="7648874" h="5701888">
                <a:moveTo>
                  <a:pt x="0" y="0"/>
                </a:moveTo>
                <a:lnTo>
                  <a:pt x="7648874" y="0"/>
                </a:lnTo>
                <a:lnTo>
                  <a:pt x="7648874" y="5701888"/>
                </a:lnTo>
                <a:lnTo>
                  <a:pt x="0" y="570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4260830">
            <a:off x="12312051" y="-1126894"/>
            <a:ext cx="7648874" cy="5701888"/>
          </a:xfrm>
          <a:custGeom>
            <a:avLst/>
            <a:gdLst/>
            <a:ahLst/>
            <a:cxnLst/>
            <a:rect l="l" t="t" r="r" b="b"/>
            <a:pathLst>
              <a:path w="7648874" h="5701888">
                <a:moveTo>
                  <a:pt x="0" y="0"/>
                </a:moveTo>
                <a:lnTo>
                  <a:pt x="7648874" y="0"/>
                </a:lnTo>
                <a:lnTo>
                  <a:pt x="7648874" y="5701888"/>
                </a:lnTo>
                <a:lnTo>
                  <a:pt x="0" y="5701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3439401" y="1944697"/>
            <a:ext cx="11409197" cy="6988637"/>
            <a:chOff x="0" y="0"/>
            <a:chExt cx="2115422" cy="129578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15422" cy="1295790"/>
            </a:xfrm>
            <a:custGeom>
              <a:avLst/>
              <a:gdLst/>
              <a:ahLst/>
              <a:cxnLst/>
              <a:rect l="l" t="t" r="r" b="b"/>
              <a:pathLst>
                <a:path w="2115422" h="1295790">
                  <a:moveTo>
                    <a:pt x="2036004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16371"/>
                  </a:lnTo>
                  <a:cubicBezTo>
                    <a:pt x="43699" y="1216371"/>
                    <a:pt x="79418" y="1251710"/>
                    <a:pt x="79418" y="1295790"/>
                  </a:cubicBezTo>
                  <a:lnTo>
                    <a:pt x="2036004" y="1295790"/>
                  </a:lnTo>
                  <a:cubicBezTo>
                    <a:pt x="2036004" y="1252090"/>
                    <a:pt x="2071343" y="1216371"/>
                    <a:pt x="2115422" y="1216371"/>
                  </a:cubicBezTo>
                  <a:lnTo>
                    <a:pt x="2115422" y="79418"/>
                  </a:lnTo>
                  <a:cubicBezTo>
                    <a:pt x="2071723" y="79418"/>
                    <a:pt x="2036004" y="44079"/>
                    <a:pt x="2036004" y="0"/>
                  </a:cubicBezTo>
                  <a:close/>
                </a:path>
              </a:pathLst>
            </a:custGeom>
            <a:solidFill>
              <a:srgbClr val="FFFBFB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8100" y="0"/>
              <a:ext cx="2039222" cy="125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 descr="4"/>
          <p:cNvSpPr/>
          <p:nvPr/>
        </p:nvSpPr>
        <p:spPr>
          <a:xfrm>
            <a:off x="8574728" y="9222846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2" y="0"/>
                </a:lnTo>
                <a:lnTo>
                  <a:pt x="1020252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3929009" y="2214303"/>
            <a:ext cx="10500183" cy="6375111"/>
          </a:xfrm>
          <a:custGeom>
            <a:avLst/>
            <a:gdLst/>
            <a:ahLst/>
            <a:cxnLst/>
            <a:rect l="l" t="t" r="r" b="b"/>
            <a:pathLst>
              <a:path w="10500183" h="6375111">
                <a:moveTo>
                  <a:pt x="0" y="0"/>
                </a:moveTo>
                <a:lnTo>
                  <a:pt x="10500183" y="0"/>
                </a:lnTo>
                <a:lnTo>
                  <a:pt x="10500183" y="6375111"/>
                </a:lnTo>
                <a:lnTo>
                  <a:pt x="0" y="63751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838040" y="789603"/>
            <a:ext cx="11011904" cy="76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2"/>
              </a:lnSpc>
            </a:pPr>
            <a:r>
              <a:rPr lang="en-US" sz="5600">
                <a:solidFill>
                  <a:srgbClr val="FFFBFB"/>
                </a:solidFill>
                <a:latin typeface="Gulfs Display"/>
              </a:rPr>
              <a:t>MENZIONI PIÙ FREQUENTI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73309" y="9272158"/>
            <a:ext cx="423091" cy="844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9"/>
              </a:lnSpc>
            </a:pPr>
            <a:r>
              <a:rPr lang="en-US" sz="2463" dirty="0">
                <a:solidFill>
                  <a:srgbClr val="2B26AD"/>
                </a:solidFill>
                <a:latin typeface="Canva Sans"/>
              </a:rPr>
              <a:t>10</a:t>
            </a:r>
          </a:p>
          <a:p>
            <a:pPr algn="ctr">
              <a:lnSpc>
                <a:spcPts val="3449"/>
              </a:lnSpc>
            </a:pPr>
            <a:endParaRPr lang="en-US" sz="2463" dirty="0">
              <a:solidFill>
                <a:srgbClr val="2B26AD"/>
              </a:solidFill>
              <a:latin typeface="Canva Sans"/>
            </a:endParaRP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7511" y="470644"/>
            <a:ext cx="9451843" cy="9085906"/>
            <a:chOff x="0" y="0"/>
            <a:chExt cx="84553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536" cy="812800"/>
            </a:xfrm>
            <a:custGeom>
              <a:avLst/>
              <a:gdLst/>
              <a:ahLst/>
              <a:cxnLst/>
              <a:rect l="l" t="t" r="r" b="b"/>
              <a:pathLst>
                <a:path w="845536" h="812800">
                  <a:moveTo>
                    <a:pt x="422768" y="0"/>
                  </a:moveTo>
                  <a:cubicBezTo>
                    <a:pt x="189280" y="0"/>
                    <a:pt x="0" y="181951"/>
                    <a:pt x="0" y="406400"/>
                  </a:cubicBezTo>
                  <a:cubicBezTo>
                    <a:pt x="0" y="630849"/>
                    <a:pt x="189280" y="812800"/>
                    <a:pt x="422768" y="812800"/>
                  </a:cubicBezTo>
                  <a:cubicBezTo>
                    <a:pt x="656256" y="812800"/>
                    <a:pt x="845536" y="630849"/>
                    <a:pt x="845536" y="406400"/>
                  </a:cubicBezTo>
                  <a:cubicBezTo>
                    <a:pt x="845536" y="181951"/>
                    <a:pt x="656256" y="0"/>
                    <a:pt x="422768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69" y="38100"/>
              <a:ext cx="686998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9183254" y="730450"/>
            <a:ext cx="8826100" cy="882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1379" t="-9427" r="-10711" b="-2285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5579" y="1392095"/>
            <a:ext cx="9057416" cy="9057416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69206" y="540164"/>
            <a:ext cx="9517844" cy="17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2"/>
              </a:lnSpc>
            </a:pPr>
            <a:r>
              <a:rPr lang="en-US" sz="5094">
                <a:solidFill>
                  <a:srgbClr val="FFFBFB"/>
                </a:solidFill>
                <a:latin typeface="Gulfs Display"/>
              </a:rPr>
              <a:t>MENTIONS NETWORK</a:t>
            </a:r>
          </a:p>
          <a:p>
            <a:pPr algn="l">
              <a:lnSpc>
                <a:spcPts val="7132"/>
              </a:lnSpc>
              <a:spcBef>
                <a:spcPct val="0"/>
              </a:spcBef>
            </a:pPr>
            <a:r>
              <a:rPr lang="en-US" sz="5094">
                <a:solidFill>
                  <a:srgbClr val="FFFBFB"/>
                </a:solidFill>
                <a:latin typeface="Gulfs Display"/>
              </a:rPr>
              <a:t>TWO MODE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805064" y="9461425"/>
            <a:ext cx="525146" cy="466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5579" y="1392095"/>
            <a:ext cx="9057416" cy="905741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9206" y="365869"/>
            <a:ext cx="9517844" cy="17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2"/>
              </a:lnSpc>
            </a:pPr>
            <a:r>
              <a:rPr lang="en-US" sz="5094">
                <a:solidFill>
                  <a:srgbClr val="FFFBFB"/>
                </a:solidFill>
                <a:latin typeface="Gulfs Display"/>
              </a:rPr>
              <a:t>MENTIONS NETWORK</a:t>
            </a:r>
          </a:p>
          <a:p>
            <a:pPr algn="l">
              <a:lnSpc>
                <a:spcPts val="7132"/>
              </a:lnSpc>
              <a:spcBef>
                <a:spcPct val="0"/>
              </a:spcBef>
            </a:pPr>
            <a:r>
              <a:rPr lang="en-US" sz="5094">
                <a:solidFill>
                  <a:srgbClr val="FFFBFB"/>
                </a:solidFill>
                <a:latin typeface="Gulfs Display"/>
              </a:rPr>
              <a:t>ONE MODE</a:t>
            </a:r>
          </a:p>
        </p:txBody>
      </p:sp>
      <p:sp>
        <p:nvSpPr>
          <p:cNvPr id="5" name="Freeform 5"/>
          <p:cNvSpPr/>
          <p:nvPr/>
        </p:nvSpPr>
        <p:spPr>
          <a:xfrm>
            <a:off x="8868029" y="1028700"/>
            <a:ext cx="8430245" cy="8229600"/>
          </a:xfrm>
          <a:custGeom>
            <a:avLst/>
            <a:gdLst/>
            <a:ahLst/>
            <a:cxnLst/>
            <a:rect l="l" t="t" r="r" b="b"/>
            <a:pathLst>
              <a:path w="8430245" h="8229600">
                <a:moveTo>
                  <a:pt x="0" y="0"/>
                </a:moveTo>
                <a:lnTo>
                  <a:pt x="8430245" y="0"/>
                </a:lnTo>
                <a:lnTo>
                  <a:pt x="843024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232" r="-1613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8743569" y="9477497"/>
            <a:ext cx="648136" cy="466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25955" y="1521150"/>
            <a:ext cx="2518045" cy="1175269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 flipH="1" flipV="1">
            <a:off x="6994544" y="6605605"/>
            <a:ext cx="1747606" cy="868350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335645" y="1521150"/>
            <a:ext cx="6824008" cy="682400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634120" y="2155488"/>
            <a:ext cx="5862965" cy="5855636"/>
          </a:xfrm>
          <a:custGeom>
            <a:avLst/>
            <a:gdLst/>
            <a:ahLst/>
            <a:cxnLst/>
            <a:rect l="l" t="t" r="r" b="b"/>
            <a:pathLst>
              <a:path w="5862965" h="5855636">
                <a:moveTo>
                  <a:pt x="0" y="0"/>
                </a:moveTo>
                <a:lnTo>
                  <a:pt x="5862964" y="0"/>
                </a:lnTo>
                <a:lnTo>
                  <a:pt x="5862964" y="5855636"/>
                </a:lnTo>
                <a:lnTo>
                  <a:pt x="0" y="585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967231" y="2112336"/>
            <a:ext cx="5776619" cy="577661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286156" y="3446333"/>
            <a:ext cx="1138768" cy="1138768"/>
          </a:xfrm>
          <a:custGeom>
            <a:avLst/>
            <a:gdLst/>
            <a:ahLst/>
            <a:cxnLst/>
            <a:rect l="l" t="t" r="r" b="b"/>
            <a:pathLst>
              <a:path w="1138768" h="1138768">
                <a:moveTo>
                  <a:pt x="0" y="0"/>
                </a:moveTo>
                <a:lnTo>
                  <a:pt x="1138768" y="0"/>
                </a:lnTo>
                <a:lnTo>
                  <a:pt x="1138768" y="1138769"/>
                </a:lnTo>
                <a:lnTo>
                  <a:pt x="0" y="11387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1284342" y="4619772"/>
            <a:ext cx="5142397" cy="1283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5"/>
              </a:lnSpc>
            </a:pPr>
            <a:r>
              <a:rPr lang="en-US" sz="4760">
                <a:solidFill>
                  <a:srgbClr val="1F2020"/>
                </a:solidFill>
                <a:latin typeface="Poppins Bold"/>
              </a:rPr>
              <a:t>Text mining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1F2020"/>
                </a:solidFill>
                <a:latin typeface="Poppins Bold"/>
              </a:rPr>
              <a:t>analisi sui post dei partiti francesi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493893" y="600232"/>
            <a:ext cx="7585090" cy="2060177"/>
            <a:chOff x="0" y="0"/>
            <a:chExt cx="1552557" cy="4216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552557" cy="421688"/>
            </a:xfrm>
            <a:custGeom>
              <a:avLst/>
              <a:gdLst/>
              <a:ahLst/>
              <a:cxnLst/>
              <a:rect l="l" t="t" r="r" b="b"/>
              <a:pathLst>
                <a:path w="1552557" h="421688">
                  <a:moveTo>
                    <a:pt x="102068" y="0"/>
                  </a:moveTo>
                  <a:lnTo>
                    <a:pt x="1450490" y="0"/>
                  </a:lnTo>
                  <a:cubicBezTo>
                    <a:pt x="1477560" y="0"/>
                    <a:pt x="1503521" y="10754"/>
                    <a:pt x="1522662" y="29895"/>
                  </a:cubicBezTo>
                  <a:cubicBezTo>
                    <a:pt x="1541804" y="49036"/>
                    <a:pt x="1552557" y="74998"/>
                    <a:pt x="1552557" y="102068"/>
                  </a:cubicBezTo>
                  <a:lnTo>
                    <a:pt x="1552557" y="319620"/>
                  </a:lnTo>
                  <a:cubicBezTo>
                    <a:pt x="1552557" y="375991"/>
                    <a:pt x="1506860" y="421688"/>
                    <a:pt x="1450490" y="421688"/>
                  </a:cubicBezTo>
                  <a:lnTo>
                    <a:pt x="102068" y="421688"/>
                  </a:lnTo>
                  <a:cubicBezTo>
                    <a:pt x="74998" y="421688"/>
                    <a:pt x="49036" y="410935"/>
                    <a:pt x="29895" y="391793"/>
                  </a:cubicBezTo>
                  <a:cubicBezTo>
                    <a:pt x="10754" y="372652"/>
                    <a:pt x="0" y="346690"/>
                    <a:pt x="0" y="319620"/>
                  </a:cubicBezTo>
                  <a:lnTo>
                    <a:pt x="0" y="102068"/>
                  </a:lnTo>
                  <a:cubicBezTo>
                    <a:pt x="0" y="74998"/>
                    <a:pt x="10754" y="49036"/>
                    <a:pt x="29895" y="29895"/>
                  </a:cubicBezTo>
                  <a:cubicBezTo>
                    <a:pt x="49036" y="10754"/>
                    <a:pt x="74998" y="0"/>
                    <a:pt x="10206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552557" cy="4597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9711252" y="807671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7" name="Group 17"/>
          <p:cNvGrpSpPr/>
          <p:nvPr/>
        </p:nvGrpSpPr>
        <p:grpSpPr>
          <a:xfrm>
            <a:off x="9903119" y="1073976"/>
            <a:ext cx="1011607" cy="101160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034829" y="1411979"/>
            <a:ext cx="218342" cy="218342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0038399" y="1234669"/>
            <a:ext cx="741046" cy="58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5"/>
              </a:lnSpc>
              <a:spcBef>
                <a:spcPct val="0"/>
              </a:spcBef>
            </a:pPr>
            <a:r>
              <a:rPr lang="en-US" sz="3282">
                <a:solidFill>
                  <a:srgbClr val="3A6AD6"/>
                </a:solidFill>
                <a:latin typeface="Poppins Bold"/>
              </a:rPr>
              <a:t>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8742151" y="7364785"/>
            <a:ext cx="218342" cy="218342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038551" y="622827"/>
            <a:ext cx="5572874" cy="189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2"/>
              </a:lnSpc>
            </a:pPr>
            <a:r>
              <a:rPr lang="en-US" sz="3144">
                <a:solidFill>
                  <a:srgbClr val="3B3B3B"/>
                </a:solidFill>
                <a:latin typeface="Times New Roman"/>
              </a:rPr>
              <a:t>Text preprocessing</a:t>
            </a:r>
          </a:p>
          <a:p>
            <a:pPr algn="l">
              <a:lnSpc>
                <a:spcPts val="3422"/>
              </a:lnSpc>
            </a:pPr>
            <a:r>
              <a:rPr lang="en-US" sz="2444">
                <a:solidFill>
                  <a:srgbClr val="3B3B3B"/>
                </a:solidFill>
                <a:latin typeface="Times New Roman"/>
              </a:rPr>
              <a:t>-rimozione di urls, hashtags,segni di punteggiatura, stopwords</a:t>
            </a:r>
          </a:p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>
                <a:solidFill>
                  <a:srgbClr val="3B3B3B"/>
                </a:solidFill>
                <a:latin typeface="Times New Roman"/>
              </a:rPr>
              <a:t>-stemming</a:t>
            </a:r>
          </a:p>
        </p:txBody>
      </p:sp>
      <p:sp>
        <p:nvSpPr>
          <p:cNvPr id="28" name="Freeform 28"/>
          <p:cNvSpPr/>
          <p:nvPr/>
        </p:nvSpPr>
        <p:spPr>
          <a:xfrm>
            <a:off x="9812523" y="377539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9" name="Group 29"/>
          <p:cNvGrpSpPr/>
          <p:nvPr/>
        </p:nvGrpSpPr>
        <p:grpSpPr>
          <a:xfrm>
            <a:off x="9827644" y="4015717"/>
            <a:ext cx="1011607" cy="1011607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589081" y="3491433"/>
            <a:ext cx="7585090" cy="2060177"/>
            <a:chOff x="0" y="0"/>
            <a:chExt cx="1552557" cy="4216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52557" cy="421688"/>
            </a:xfrm>
            <a:custGeom>
              <a:avLst/>
              <a:gdLst/>
              <a:ahLst/>
              <a:cxnLst/>
              <a:rect l="l" t="t" r="r" b="b"/>
              <a:pathLst>
                <a:path w="1552557" h="421688">
                  <a:moveTo>
                    <a:pt x="102068" y="0"/>
                  </a:moveTo>
                  <a:lnTo>
                    <a:pt x="1450490" y="0"/>
                  </a:lnTo>
                  <a:cubicBezTo>
                    <a:pt x="1477560" y="0"/>
                    <a:pt x="1503521" y="10754"/>
                    <a:pt x="1522662" y="29895"/>
                  </a:cubicBezTo>
                  <a:cubicBezTo>
                    <a:pt x="1541804" y="49036"/>
                    <a:pt x="1552557" y="74998"/>
                    <a:pt x="1552557" y="102068"/>
                  </a:cubicBezTo>
                  <a:lnTo>
                    <a:pt x="1552557" y="319620"/>
                  </a:lnTo>
                  <a:cubicBezTo>
                    <a:pt x="1552557" y="375991"/>
                    <a:pt x="1506860" y="421688"/>
                    <a:pt x="1450490" y="421688"/>
                  </a:cubicBezTo>
                  <a:lnTo>
                    <a:pt x="102068" y="421688"/>
                  </a:lnTo>
                  <a:cubicBezTo>
                    <a:pt x="74998" y="421688"/>
                    <a:pt x="49036" y="410935"/>
                    <a:pt x="29895" y="391793"/>
                  </a:cubicBezTo>
                  <a:cubicBezTo>
                    <a:pt x="10754" y="372652"/>
                    <a:pt x="0" y="346690"/>
                    <a:pt x="0" y="319620"/>
                  </a:cubicBezTo>
                  <a:lnTo>
                    <a:pt x="0" y="102068"/>
                  </a:lnTo>
                  <a:cubicBezTo>
                    <a:pt x="0" y="74998"/>
                    <a:pt x="10754" y="49036"/>
                    <a:pt x="29895" y="29895"/>
                  </a:cubicBezTo>
                  <a:cubicBezTo>
                    <a:pt x="49036" y="10754"/>
                    <a:pt x="74998" y="0"/>
                    <a:pt x="10206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552557" cy="4597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1120585" y="3564568"/>
            <a:ext cx="5572874" cy="189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2"/>
              </a:lnSpc>
            </a:pPr>
            <a:r>
              <a:rPr lang="en-US" sz="3144" dirty="0">
                <a:solidFill>
                  <a:srgbClr val="3B3B3B"/>
                </a:solidFill>
                <a:latin typeface="Times New Roman"/>
              </a:rPr>
              <a:t>Text transformation</a:t>
            </a:r>
          </a:p>
          <a:p>
            <a:pPr algn="l">
              <a:lnSpc>
                <a:spcPts val="3422"/>
              </a:lnSpc>
            </a:pPr>
            <a:r>
              <a:rPr lang="en-US" sz="2444" dirty="0">
                <a:solidFill>
                  <a:srgbClr val="3B3B3B"/>
                </a:solidFill>
                <a:latin typeface="Times New Roman"/>
              </a:rPr>
              <a:t>-bag of words</a:t>
            </a:r>
          </a:p>
          <a:p>
            <a:pPr algn="l">
              <a:lnSpc>
                <a:spcPts val="3422"/>
              </a:lnSpc>
            </a:pPr>
            <a:r>
              <a:rPr lang="en-US" sz="2444" dirty="0">
                <a:solidFill>
                  <a:srgbClr val="3B3B3B"/>
                </a:solidFill>
                <a:latin typeface="Times New Roman"/>
              </a:rPr>
              <a:t>-term document matrix</a:t>
            </a:r>
          </a:p>
          <a:p>
            <a:pPr algn="l">
              <a:lnSpc>
                <a:spcPts val="3422"/>
              </a:lnSpc>
              <a:spcBef>
                <a:spcPct val="0"/>
              </a:spcBef>
            </a:pPr>
            <a:r>
              <a:rPr lang="en-US" sz="2444" dirty="0">
                <a:solidFill>
                  <a:srgbClr val="3B3B3B"/>
                </a:solidFill>
                <a:latin typeface="Times New Roman"/>
              </a:rPr>
              <a:t>-</a:t>
            </a:r>
            <a:r>
              <a:rPr lang="en-US" sz="2444" dirty="0" err="1">
                <a:solidFill>
                  <a:srgbClr val="3B3B3B"/>
                </a:solidFill>
                <a:latin typeface="Times New Roman"/>
              </a:rPr>
              <a:t>rimozione</a:t>
            </a:r>
            <a:r>
              <a:rPr lang="en-US" sz="2444" dirty="0">
                <a:solidFill>
                  <a:srgbClr val="3B3B3B"/>
                </a:solidFill>
                <a:latin typeface="Times New Roman"/>
              </a:rPr>
              <a:t> </a:t>
            </a:r>
            <a:r>
              <a:rPr lang="en-US" sz="2444" dirty="0" err="1">
                <a:solidFill>
                  <a:srgbClr val="3B3B3B"/>
                </a:solidFill>
                <a:latin typeface="Times New Roman"/>
              </a:rPr>
              <a:t>delle</a:t>
            </a:r>
            <a:r>
              <a:rPr lang="en-US" sz="2444" dirty="0">
                <a:solidFill>
                  <a:srgbClr val="3B3B3B"/>
                </a:solidFill>
                <a:latin typeface="Times New Roman"/>
              </a:rPr>
              <a:t> parole </a:t>
            </a:r>
            <a:r>
              <a:rPr lang="en-US" sz="2444" dirty="0" err="1">
                <a:solidFill>
                  <a:srgbClr val="3B3B3B"/>
                </a:solidFill>
                <a:latin typeface="Times New Roman"/>
              </a:rPr>
              <a:t>più</a:t>
            </a:r>
            <a:r>
              <a:rPr lang="en-US" sz="2444" dirty="0">
                <a:solidFill>
                  <a:srgbClr val="3B3B3B"/>
                </a:solidFill>
                <a:latin typeface="Times New Roman"/>
              </a:rPr>
              <a:t> rare</a:t>
            </a:r>
          </a:p>
        </p:txBody>
      </p:sp>
      <p:sp>
        <p:nvSpPr>
          <p:cNvPr id="36" name="AutoShape 36"/>
          <p:cNvSpPr/>
          <p:nvPr/>
        </p:nvSpPr>
        <p:spPr>
          <a:xfrm>
            <a:off x="7323164" y="4412350"/>
            <a:ext cx="2061558" cy="12947"/>
          </a:xfrm>
          <a:prstGeom prst="line">
            <a:avLst/>
          </a:prstGeom>
          <a:ln w="28575" cap="flat">
            <a:solidFill>
              <a:srgbClr val="F8F8F8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grpSp>
        <p:nvGrpSpPr>
          <p:cNvPr id="37" name="Group 37"/>
          <p:cNvGrpSpPr/>
          <p:nvPr/>
        </p:nvGrpSpPr>
        <p:grpSpPr>
          <a:xfrm>
            <a:off x="9208814" y="4303179"/>
            <a:ext cx="218342" cy="218342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9962924" y="4217454"/>
            <a:ext cx="741046" cy="58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5"/>
              </a:lnSpc>
              <a:spcBef>
                <a:spcPct val="0"/>
              </a:spcBef>
            </a:pPr>
            <a:r>
              <a:rPr lang="en-US" sz="3282">
                <a:solidFill>
                  <a:srgbClr val="3A6AD6"/>
                </a:solidFill>
                <a:latin typeface="Poppins Bold"/>
              </a:rPr>
              <a:t>2</a:t>
            </a:r>
          </a:p>
        </p:txBody>
      </p:sp>
      <p:sp>
        <p:nvSpPr>
          <p:cNvPr id="41" name="Freeform 41"/>
          <p:cNvSpPr/>
          <p:nvPr/>
        </p:nvSpPr>
        <p:spPr>
          <a:xfrm>
            <a:off x="9760506" y="3775392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9" y="0"/>
                </a:lnTo>
                <a:lnTo>
                  <a:pt x="1026729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2" name="Group 42"/>
          <p:cNvGrpSpPr/>
          <p:nvPr/>
        </p:nvGrpSpPr>
        <p:grpSpPr>
          <a:xfrm>
            <a:off x="9962924" y="3989038"/>
            <a:ext cx="1011607" cy="1011607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0098205" y="4217454"/>
            <a:ext cx="741046" cy="58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5"/>
              </a:lnSpc>
              <a:spcBef>
                <a:spcPct val="0"/>
              </a:spcBef>
            </a:pPr>
            <a:r>
              <a:rPr lang="en-US" sz="3282">
                <a:solidFill>
                  <a:srgbClr val="3A6AD6"/>
                </a:solidFill>
                <a:latin typeface="Poppins Bold"/>
              </a:rPr>
              <a:t>2</a:t>
            </a:r>
          </a:p>
        </p:txBody>
      </p:sp>
      <p:sp>
        <p:nvSpPr>
          <p:cNvPr id="46" name="Freeform 46"/>
          <p:cNvSpPr/>
          <p:nvPr/>
        </p:nvSpPr>
        <p:spPr>
          <a:xfrm>
            <a:off x="9669666" y="6961233"/>
            <a:ext cx="807687" cy="1025445"/>
          </a:xfrm>
          <a:custGeom>
            <a:avLst/>
            <a:gdLst/>
            <a:ahLst/>
            <a:cxnLst/>
            <a:rect l="l" t="t" r="r" b="b"/>
            <a:pathLst>
              <a:path w="807687" h="1025445">
                <a:moveTo>
                  <a:pt x="0" y="0"/>
                </a:moveTo>
                <a:lnTo>
                  <a:pt x="807687" y="0"/>
                </a:lnTo>
                <a:lnTo>
                  <a:pt x="807687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559" r="-13559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7" name="Group 47"/>
          <p:cNvGrpSpPr/>
          <p:nvPr/>
        </p:nvGrpSpPr>
        <p:grpSpPr>
          <a:xfrm>
            <a:off x="9681561" y="7201559"/>
            <a:ext cx="795792" cy="1011607"/>
            <a:chOff x="0" y="0"/>
            <a:chExt cx="639398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639398" cy="812800"/>
            </a:xfrm>
            <a:custGeom>
              <a:avLst/>
              <a:gdLst/>
              <a:ahLst/>
              <a:cxnLst/>
              <a:rect l="l" t="t" r="r" b="b"/>
              <a:pathLst>
                <a:path w="639398" h="812800">
                  <a:moveTo>
                    <a:pt x="319699" y="0"/>
                  </a:moveTo>
                  <a:cubicBezTo>
                    <a:pt x="143134" y="0"/>
                    <a:pt x="0" y="181951"/>
                    <a:pt x="0" y="406400"/>
                  </a:cubicBezTo>
                  <a:cubicBezTo>
                    <a:pt x="0" y="630849"/>
                    <a:pt x="143134" y="812800"/>
                    <a:pt x="319699" y="812800"/>
                  </a:cubicBezTo>
                  <a:cubicBezTo>
                    <a:pt x="496264" y="812800"/>
                    <a:pt x="639398" y="630849"/>
                    <a:pt x="639398" y="406400"/>
                  </a:cubicBezTo>
                  <a:cubicBezTo>
                    <a:pt x="639398" y="181951"/>
                    <a:pt x="496264" y="0"/>
                    <a:pt x="31969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59944" y="38100"/>
              <a:ext cx="519511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9493893" y="6677274"/>
            <a:ext cx="5966893" cy="2060177"/>
            <a:chOff x="0" y="0"/>
            <a:chExt cx="1221336" cy="421688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221336" cy="421688"/>
            </a:xfrm>
            <a:custGeom>
              <a:avLst/>
              <a:gdLst/>
              <a:ahLst/>
              <a:cxnLst/>
              <a:rect l="l" t="t" r="r" b="b"/>
              <a:pathLst>
                <a:path w="1221336" h="421688">
                  <a:moveTo>
                    <a:pt x="129748" y="0"/>
                  </a:moveTo>
                  <a:lnTo>
                    <a:pt x="1091588" y="0"/>
                  </a:lnTo>
                  <a:cubicBezTo>
                    <a:pt x="1163246" y="0"/>
                    <a:pt x="1221336" y="58090"/>
                    <a:pt x="1221336" y="129748"/>
                  </a:cubicBezTo>
                  <a:lnTo>
                    <a:pt x="1221336" y="291940"/>
                  </a:lnTo>
                  <a:cubicBezTo>
                    <a:pt x="1221336" y="326351"/>
                    <a:pt x="1207666" y="359353"/>
                    <a:pt x="1183334" y="383686"/>
                  </a:cubicBezTo>
                  <a:cubicBezTo>
                    <a:pt x="1159001" y="408018"/>
                    <a:pt x="1125999" y="421688"/>
                    <a:pt x="1091588" y="421688"/>
                  </a:cubicBezTo>
                  <a:lnTo>
                    <a:pt x="129748" y="421688"/>
                  </a:lnTo>
                  <a:cubicBezTo>
                    <a:pt x="95337" y="421688"/>
                    <a:pt x="62335" y="408018"/>
                    <a:pt x="38002" y="383686"/>
                  </a:cubicBezTo>
                  <a:cubicBezTo>
                    <a:pt x="13670" y="359353"/>
                    <a:pt x="0" y="326351"/>
                    <a:pt x="0" y="291940"/>
                  </a:cubicBezTo>
                  <a:lnTo>
                    <a:pt x="0" y="129748"/>
                  </a:lnTo>
                  <a:cubicBezTo>
                    <a:pt x="0" y="95337"/>
                    <a:pt x="13670" y="62335"/>
                    <a:pt x="38002" y="38002"/>
                  </a:cubicBezTo>
                  <a:cubicBezTo>
                    <a:pt x="62335" y="13670"/>
                    <a:pt x="95337" y="0"/>
                    <a:pt x="129748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1221336" cy="4597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11304775" y="7361581"/>
            <a:ext cx="3348968" cy="664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2"/>
              </a:lnSpc>
              <a:spcBef>
                <a:spcPct val="0"/>
              </a:spcBef>
            </a:pPr>
            <a:r>
              <a:rPr lang="en-US" sz="3444">
                <a:solidFill>
                  <a:srgbClr val="3B3B3B"/>
                </a:solidFill>
                <a:latin typeface="Times New Roman"/>
              </a:rPr>
              <a:t>Wordcloud</a:t>
            </a:r>
          </a:p>
        </p:txBody>
      </p:sp>
      <p:sp>
        <p:nvSpPr>
          <p:cNvPr id="54" name="Freeform 54"/>
          <p:cNvSpPr/>
          <p:nvPr/>
        </p:nvSpPr>
        <p:spPr>
          <a:xfrm>
            <a:off x="9741543" y="7105899"/>
            <a:ext cx="1026728" cy="1025445"/>
          </a:xfrm>
          <a:custGeom>
            <a:avLst/>
            <a:gdLst/>
            <a:ahLst/>
            <a:cxnLst/>
            <a:rect l="l" t="t" r="r" b="b"/>
            <a:pathLst>
              <a:path w="1026728" h="1025445">
                <a:moveTo>
                  <a:pt x="0" y="0"/>
                </a:moveTo>
                <a:lnTo>
                  <a:pt x="1026728" y="0"/>
                </a:lnTo>
                <a:lnTo>
                  <a:pt x="1026728" y="1025445"/>
                </a:lnTo>
                <a:lnTo>
                  <a:pt x="0" y="1025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5" name="Group 55"/>
          <p:cNvGrpSpPr/>
          <p:nvPr/>
        </p:nvGrpSpPr>
        <p:grpSpPr>
          <a:xfrm>
            <a:off x="9907523" y="7247481"/>
            <a:ext cx="1011607" cy="1011607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10189885" y="7418731"/>
            <a:ext cx="582952" cy="58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95"/>
              </a:lnSpc>
              <a:spcBef>
                <a:spcPct val="0"/>
              </a:spcBef>
            </a:pPr>
            <a:r>
              <a:rPr lang="en-US" sz="3282">
                <a:solidFill>
                  <a:srgbClr val="3A6AD6"/>
                </a:solidFill>
                <a:latin typeface="Poppins Bold"/>
              </a:rPr>
              <a:t>3</a:t>
            </a:r>
          </a:p>
        </p:txBody>
      </p:sp>
      <p:sp>
        <p:nvSpPr>
          <p:cNvPr id="59" name="Freeform 59" descr="4"/>
          <p:cNvSpPr/>
          <p:nvPr/>
        </p:nvSpPr>
        <p:spPr>
          <a:xfrm>
            <a:off x="8582660" y="9385668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0" name="TextBox 60"/>
          <p:cNvSpPr txBox="1"/>
          <p:nvPr/>
        </p:nvSpPr>
        <p:spPr>
          <a:xfrm>
            <a:off x="8887673" y="9439313"/>
            <a:ext cx="436081" cy="466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221774" y="1207087"/>
            <a:ext cx="5143392" cy="1557157"/>
            <a:chOff x="0" y="0"/>
            <a:chExt cx="860407" cy="2604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0407" cy="260488"/>
            </a:xfrm>
            <a:custGeom>
              <a:avLst/>
              <a:gdLst/>
              <a:ahLst/>
              <a:cxnLst/>
              <a:rect l="l" t="t" r="r" b="b"/>
              <a:pathLst>
                <a:path w="860407" h="260488">
                  <a:moveTo>
                    <a:pt x="130244" y="0"/>
                  </a:moveTo>
                  <a:lnTo>
                    <a:pt x="730163" y="0"/>
                  </a:lnTo>
                  <a:cubicBezTo>
                    <a:pt x="802095" y="0"/>
                    <a:pt x="860407" y="58312"/>
                    <a:pt x="860407" y="130244"/>
                  </a:cubicBezTo>
                  <a:lnTo>
                    <a:pt x="860407" y="130244"/>
                  </a:lnTo>
                  <a:cubicBezTo>
                    <a:pt x="860407" y="164787"/>
                    <a:pt x="846685" y="197915"/>
                    <a:pt x="822260" y="222340"/>
                  </a:cubicBezTo>
                  <a:cubicBezTo>
                    <a:pt x="797834" y="246766"/>
                    <a:pt x="764706" y="260488"/>
                    <a:pt x="730163" y="260488"/>
                  </a:cubicBezTo>
                  <a:lnTo>
                    <a:pt x="130244" y="260488"/>
                  </a:lnTo>
                  <a:cubicBezTo>
                    <a:pt x="95701" y="260488"/>
                    <a:pt x="62573" y="246766"/>
                    <a:pt x="38148" y="222340"/>
                  </a:cubicBezTo>
                  <a:cubicBezTo>
                    <a:pt x="13722" y="197915"/>
                    <a:pt x="0" y="164787"/>
                    <a:pt x="0" y="130244"/>
                  </a:cubicBezTo>
                  <a:lnTo>
                    <a:pt x="0" y="130244"/>
                  </a:lnTo>
                  <a:cubicBezTo>
                    <a:pt x="0" y="95701"/>
                    <a:pt x="13722" y="62573"/>
                    <a:pt x="38148" y="38148"/>
                  </a:cubicBezTo>
                  <a:cubicBezTo>
                    <a:pt x="62573" y="13722"/>
                    <a:pt x="95701" y="0"/>
                    <a:pt x="130244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60407" cy="29858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21774" y="3902583"/>
            <a:ext cx="6229886" cy="2019496"/>
            <a:chOff x="0" y="0"/>
            <a:chExt cx="1042160" cy="3378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2161" cy="337829"/>
            </a:xfrm>
            <a:custGeom>
              <a:avLst/>
              <a:gdLst/>
              <a:ahLst/>
              <a:cxnLst/>
              <a:rect l="l" t="t" r="r" b="b"/>
              <a:pathLst>
                <a:path w="1042161" h="337829">
                  <a:moveTo>
                    <a:pt x="124271" y="0"/>
                  </a:moveTo>
                  <a:lnTo>
                    <a:pt x="917890" y="0"/>
                  </a:lnTo>
                  <a:cubicBezTo>
                    <a:pt x="986523" y="0"/>
                    <a:pt x="1042161" y="55638"/>
                    <a:pt x="1042161" y="124271"/>
                  </a:cubicBezTo>
                  <a:lnTo>
                    <a:pt x="1042161" y="213559"/>
                  </a:lnTo>
                  <a:cubicBezTo>
                    <a:pt x="1042161" y="282191"/>
                    <a:pt x="986523" y="337829"/>
                    <a:pt x="917890" y="337829"/>
                  </a:cubicBezTo>
                  <a:lnTo>
                    <a:pt x="124271" y="337829"/>
                  </a:lnTo>
                  <a:cubicBezTo>
                    <a:pt x="55638" y="337829"/>
                    <a:pt x="0" y="282191"/>
                    <a:pt x="0" y="213559"/>
                  </a:cubicBezTo>
                  <a:lnTo>
                    <a:pt x="0" y="124271"/>
                  </a:lnTo>
                  <a:cubicBezTo>
                    <a:pt x="0" y="55638"/>
                    <a:pt x="55638" y="0"/>
                    <a:pt x="124271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2160" cy="375929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221773" y="6877756"/>
            <a:ext cx="5904571" cy="1996605"/>
            <a:chOff x="0" y="0"/>
            <a:chExt cx="912847" cy="334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12847" cy="334000"/>
            </a:xfrm>
            <a:custGeom>
              <a:avLst/>
              <a:gdLst/>
              <a:ahLst/>
              <a:cxnLst/>
              <a:rect l="l" t="t" r="r" b="b"/>
              <a:pathLst>
                <a:path w="912847" h="334000">
                  <a:moveTo>
                    <a:pt x="141875" y="0"/>
                  </a:moveTo>
                  <a:lnTo>
                    <a:pt x="770973" y="0"/>
                  </a:lnTo>
                  <a:cubicBezTo>
                    <a:pt x="849328" y="0"/>
                    <a:pt x="912847" y="63519"/>
                    <a:pt x="912847" y="141875"/>
                  </a:cubicBezTo>
                  <a:lnTo>
                    <a:pt x="912847" y="192125"/>
                  </a:lnTo>
                  <a:cubicBezTo>
                    <a:pt x="912847" y="229753"/>
                    <a:pt x="897900" y="265839"/>
                    <a:pt x="871293" y="292446"/>
                  </a:cubicBezTo>
                  <a:cubicBezTo>
                    <a:pt x="844686" y="319053"/>
                    <a:pt x="808600" y="334000"/>
                    <a:pt x="770973" y="334000"/>
                  </a:cubicBezTo>
                  <a:lnTo>
                    <a:pt x="141875" y="334000"/>
                  </a:lnTo>
                  <a:cubicBezTo>
                    <a:pt x="104247" y="334000"/>
                    <a:pt x="68161" y="319053"/>
                    <a:pt x="41554" y="292446"/>
                  </a:cubicBezTo>
                  <a:cubicBezTo>
                    <a:pt x="14947" y="265839"/>
                    <a:pt x="0" y="229753"/>
                    <a:pt x="0" y="192125"/>
                  </a:cubicBezTo>
                  <a:lnTo>
                    <a:pt x="0" y="141875"/>
                  </a:lnTo>
                  <a:cubicBezTo>
                    <a:pt x="0" y="104247"/>
                    <a:pt x="14947" y="68161"/>
                    <a:pt x="41554" y="41554"/>
                  </a:cubicBezTo>
                  <a:cubicBezTo>
                    <a:pt x="68161" y="14947"/>
                    <a:pt x="104247" y="0"/>
                    <a:pt x="141875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12847" cy="3721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724934" y="1852087"/>
            <a:ext cx="267159" cy="26715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858514" y="4778752"/>
            <a:ext cx="267159" cy="26715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735999" y="7742479"/>
            <a:ext cx="267159" cy="26715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3849485" y="-2149242"/>
            <a:ext cx="14585483" cy="1458548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-2437987" y="-529054"/>
            <a:ext cx="12531371" cy="12515707"/>
          </a:xfrm>
          <a:custGeom>
            <a:avLst/>
            <a:gdLst/>
            <a:ahLst/>
            <a:cxnLst/>
            <a:rect l="l" t="t" r="r" b="b"/>
            <a:pathLst>
              <a:path w="12531371" h="12515707">
                <a:moveTo>
                  <a:pt x="0" y="0"/>
                </a:moveTo>
                <a:lnTo>
                  <a:pt x="12531371" y="0"/>
                </a:lnTo>
                <a:lnTo>
                  <a:pt x="12531371" y="12515706"/>
                </a:lnTo>
                <a:lnTo>
                  <a:pt x="0" y="125157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4" name="Group 24"/>
          <p:cNvGrpSpPr/>
          <p:nvPr/>
        </p:nvGrpSpPr>
        <p:grpSpPr>
          <a:xfrm>
            <a:off x="-2730152" y="-1029908"/>
            <a:ext cx="12346817" cy="1234681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0" y="1567214"/>
            <a:ext cx="8173712" cy="7551898"/>
          </a:xfrm>
          <a:custGeom>
            <a:avLst/>
            <a:gdLst/>
            <a:ahLst/>
            <a:cxnLst/>
            <a:rect l="l" t="t" r="r" b="b"/>
            <a:pathLst>
              <a:path w="8173712" h="7551898">
                <a:moveTo>
                  <a:pt x="0" y="0"/>
                </a:moveTo>
                <a:lnTo>
                  <a:pt x="8173712" y="0"/>
                </a:lnTo>
                <a:lnTo>
                  <a:pt x="8173712" y="7551898"/>
                </a:lnTo>
                <a:lnTo>
                  <a:pt x="0" y="7551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8" name="TextBox 28"/>
          <p:cNvSpPr txBox="1"/>
          <p:nvPr/>
        </p:nvSpPr>
        <p:spPr>
          <a:xfrm>
            <a:off x="12023105" y="1384486"/>
            <a:ext cx="3651827" cy="108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7"/>
              </a:lnSpc>
              <a:spcBef>
                <a:spcPct val="0"/>
              </a:spcBef>
            </a:pPr>
            <a:r>
              <a:rPr lang="en-US" sz="2991">
                <a:solidFill>
                  <a:srgbClr val="3B3B3B"/>
                </a:solidFill>
                <a:latin typeface="Times New Roman"/>
              </a:rPr>
              <a:t>europee, Europa, Francia, lista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079024" y="4046834"/>
            <a:ext cx="4599620" cy="179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7"/>
              </a:lnSpc>
              <a:spcBef>
                <a:spcPct val="0"/>
              </a:spcBef>
            </a:pPr>
            <a:r>
              <a:rPr lang="en-US" sz="3291">
                <a:solidFill>
                  <a:srgbClr val="3B3B3B"/>
                </a:solidFill>
                <a:latin typeface="Times New Roman"/>
              </a:rPr>
              <a:t>giugno, meeting, Macron, candidato, testa, contro, ecologico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547088" y="7201761"/>
            <a:ext cx="5579257" cy="121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62"/>
              </a:lnSpc>
              <a:spcBef>
                <a:spcPct val="0"/>
              </a:spcBef>
            </a:pPr>
            <a:r>
              <a:rPr lang="en-US" sz="3330" dirty="0" err="1">
                <a:solidFill>
                  <a:srgbClr val="3B3B3B"/>
                </a:solidFill>
                <a:latin typeface="Times New Roman"/>
              </a:rPr>
              <a:t>scoprire</a:t>
            </a:r>
            <a:r>
              <a:rPr lang="en-US" sz="3330" dirty="0">
                <a:solidFill>
                  <a:srgbClr val="3B3B3B"/>
                </a:solidFill>
                <a:latin typeface="Times New Roman"/>
              </a:rPr>
              <a:t>, tutti, </a:t>
            </a:r>
            <a:r>
              <a:rPr lang="en-US" sz="3330" dirty="0" err="1">
                <a:solidFill>
                  <a:srgbClr val="3B3B3B"/>
                </a:solidFill>
                <a:latin typeface="Times New Roman"/>
              </a:rPr>
              <a:t>parlare</a:t>
            </a:r>
            <a:r>
              <a:rPr lang="en-US" sz="3330" dirty="0">
                <a:solidFill>
                  <a:srgbClr val="3B3B3B"/>
                </a:solidFill>
                <a:latin typeface="Times New Roman"/>
              </a:rPr>
              <a:t>, </a:t>
            </a:r>
            <a:r>
              <a:rPr lang="en-US" sz="3330" dirty="0" err="1">
                <a:solidFill>
                  <a:srgbClr val="3B3B3B"/>
                </a:solidFill>
                <a:latin typeface="Times New Roman"/>
              </a:rPr>
              <a:t>Bardella</a:t>
            </a:r>
            <a:r>
              <a:rPr lang="en-US" sz="3330" dirty="0">
                <a:solidFill>
                  <a:srgbClr val="3B3B3B"/>
                </a:solidFill>
                <a:latin typeface="Times New Roman"/>
              </a:rPr>
              <a:t>, </a:t>
            </a:r>
            <a:r>
              <a:rPr lang="en-US" sz="3330" dirty="0" err="1">
                <a:solidFill>
                  <a:srgbClr val="3B3B3B"/>
                </a:solidFill>
                <a:latin typeface="Times New Roman"/>
              </a:rPr>
              <a:t>nazionale</a:t>
            </a:r>
            <a:r>
              <a:rPr lang="en-US" sz="3330" dirty="0">
                <a:solidFill>
                  <a:srgbClr val="3B3B3B"/>
                </a:solidFill>
                <a:latin typeface="Times New Roman"/>
              </a:rPr>
              <a:t>, </a:t>
            </a:r>
            <a:r>
              <a:rPr lang="en-US" sz="3330" dirty="0" err="1">
                <a:solidFill>
                  <a:srgbClr val="3B3B3B"/>
                </a:solidFill>
                <a:latin typeface="Times New Roman"/>
              </a:rPr>
              <a:t>sicura</a:t>
            </a:r>
            <a:endParaRPr lang="en-US" sz="3330" dirty="0">
              <a:solidFill>
                <a:srgbClr val="3B3B3B"/>
              </a:solidFill>
              <a:latin typeface="Times New Roman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660761" y="51113"/>
            <a:ext cx="5564991" cy="140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86"/>
              </a:lnSpc>
            </a:pPr>
            <a:r>
              <a:rPr lang="en-US" sz="8133">
                <a:solidFill>
                  <a:srgbClr val="2B26AD"/>
                </a:solidFill>
                <a:latin typeface="Canva Sans Bold"/>
              </a:rPr>
              <a:t>Wordcloud</a:t>
            </a:r>
          </a:p>
        </p:txBody>
      </p:sp>
      <p:sp>
        <p:nvSpPr>
          <p:cNvPr id="32" name="Freeform 32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3" name="TextBox 33"/>
          <p:cNvSpPr txBox="1"/>
          <p:nvPr/>
        </p:nvSpPr>
        <p:spPr>
          <a:xfrm>
            <a:off x="8779990" y="9461425"/>
            <a:ext cx="544510" cy="466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702224" y="-6211706"/>
            <a:ext cx="12883553" cy="7757129"/>
            <a:chOff x="0" y="0"/>
            <a:chExt cx="812800" cy="4893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489383"/>
            </a:xfrm>
            <a:custGeom>
              <a:avLst/>
              <a:gdLst/>
              <a:ahLst/>
              <a:cxnLst/>
              <a:rect l="l" t="t" r="r" b="b"/>
              <a:pathLst>
                <a:path w="812800" h="489383">
                  <a:moveTo>
                    <a:pt x="406400" y="0"/>
                  </a:moveTo>
                  <a:cubicBezTo>
                    <a:pt x="181951" y="0"/>
                    <a:pt x="0" y="109552"/>
                    <a:pt x="0" y="244692"/>
                  </a:cubicBezTo>
                  <a:cubicBezTo>
                    <a:pt x="0" y="379831"/>
                    <a:pt x="181951" y="489383"/>
                    <a:pt x="406400" y="489383"/>
                  </a:cubicBezTo>
                  <a:cubicBezTo>
                    <a:pt x="630849" y="489383"/>
                    <a:pt x="812800" y="379831"/>
                    <a:pt x="812800" y="244692"/>
                  </a:cubicBezTo>
                  <a:cubicBezTo>
                    <a:pt x="812800" y="109552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7780"/>
              <a:ext cx="660400" cy="435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6224" y="4270873"/>
            <a:ext cx="5572451" cy="3998234"/>
          </a:xfrm>
          <a:custGeom>
            <a:avLst/>
            <a:gdLst/>
            <a:ahLst/>
            <a:cxnLst/>
            <a:rect l="l" t="t" r="r" b="b"/>
            <a:pathLst>
              <a:path w="5572451" h="3998234">
                <a:moveTo>
                  <a:pt x="0" y="0"/>
                </a:moveTo>
                <a:lnTo>
                  <a:pt x="5572452" y="0"/>
                </a:lnTo>
                <a:lnTo>
                  <a:pt x="5572452" y="3998233"/>
                </a:lnTo>
                <a:lnTo>
                  <a:pt x="0" y="3998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20276" y="2126315"/>
            <a:ext cx="5725575" cy="5433351"/>
            <a:chOff x="0" y="0"/>
            <a:chExt cx="1171942" cy="11121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1942" cy="1112128"/>
            </a:xfrm>
            <a:custGeom>
              <a:avLst/>
              <a:gdLst/>
              <a:ahLst/>
              <a:cxnLst/>
              <a:rect l="l" t="t" r="r" b="b"/>
              <a:pathLst>
                <a:path w="1171942" h="1112128">
                  <a:moveTo>
                    <a:pt x="67608" y="0"/>
                  </a:moveTo>
                  <a:lnTo>
                    <a:pt x="1104333" y="0"/>
                  </a:lnTo>
                  <a:cubicBezTo>
                    <a:pt x="1141672" y="0"/>
                    <a:pt x="1171942" y="30269"/>
                    <a:pt x="1171942" y="67608"/>
                  </a:cubicBezTo>
                  <a:lnTo>
                    <a:pt x="1171942" y="1044519"/>
                  </a:lnTo>
                  <a:cubicBezTo>
                    <a:pt x="1171942" y="1062450"/>
                    <a:pt x="1164819" y="1079647"/>
                    <a:pt x="1152140" y="1092326"/>
                  </a:cubicBezTo>
                  <a:cubicBezTo>
                    <a:pt x="1139461" y="1105005"/>
                    <a:pt x="1122264" y="1112128"/>
                    <a:pt x="1104333" y="1112128"/>
                  </a:cubicBezTo>
                  <a:lnTo>
                    <a:pt x="67608" y="1112128"/>
                  </a:lnTo>
                  <a:cubicBezTo>
                    <a:pt x="30269" y="1112128"/>
                    <a:pt x="0" y="1081858"/>
                    <a:pt x="0" y="1044519"/>
                  </a:cubicBezTo>
                  <a:lnTo>
                    <a:pt x="0" y="67608"/>
                  </a:lnTo>
                  <a:cubicBezTo>
                    <a:pt x="0" y="30269"/>
                    <a:pt x="30269" y="0"/>
                    <a:pt x="6760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71942" cy="115022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5117" y="2684931"/>
            <a:ext cx="4725909" cy="4670956"/>
          </a:xfrm>
          <a:custGeom>
            <a:avLst/>
            <a:gdLst/>
            <a:ahLst/>
            <a:cxnLst/>
            <a:rect l="l" t="t" r="r" b="b"/>
            <a:pathLst>
              <a:path w="4725909" h="4670956">
                <a:moveTo>
                  <a:pt x="0" y="0"/>
                </a:moveTo>
                <a:lnTo>
                  <a:pt x="4725909" y="0"/>
                </a:lnTo>
                <a:lnTo>
                  <a:pt x="4725909" y="4670956"/>
                </a:lnTo>
                <a:lnTo>
                  <a:pt x="0" y="4670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10" name="Group 10"/>
          <p:cNvGrpSpPr/>
          <p:nvPr/>
        </p:nvGrpSpPr>
        <p:grpSpPr>
          <a:xfrm>
            <a:off x="6222076" y="2097873"/>
            <a:ext cx="5808084" cy="5857422"/>
            <a:chOff x="0" y="0"/>
            <a:chExt cx="1188830" cy="119892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88830" cy="1198929"/>
            </a:xfrm>
            <a:custGeom>
              <a:avLst/>
              <a:gdLst/>
              <a:ahLst/>
              <a:cxnLst/>
              <a:rect l="l" t="t" r="r" b="b"/>
              <a:pathLst>
                <a:path w="1188830" h="1198929">
                  <a:moveTo>
                    <a:pt x="66648" y="0"/>
                  </a:moveTo>
                  <a:lnTo>
                    <a:pt x="1122182" y="0"/>
                  </a:lnTo>
                  <a:cubicBezTo>
                    <a:pt x="1139858" y="0"/>
                    <a:pt x="1156810" y="7022"/>
                    <a:pt x="1169309" y="19521"/>
                  </a:cubicBezTo>
                  <a:cubicBezTo>
                    <a:pt x="1181808" y="32020"/>
                    <a:pt x="1188830" y="48972"/>
                    <a:pt x="1188830" y="66648"/>
                  </a:cubicBezTo>
                  <a:lnTo>
                    <a:pt x="1188830" y="1132281"/>
                  </a:lnTo>
                  <a:cubicBezTo>
                    <a:pt x="1188830" y="1149957"/>
                    <a:pt x="1181808" y="1166909"/>
                    <a:pt x="1169309" y="1179408"/>
                  </a:cubicBezTo>
                  <a:cubicBezTo>
                    <a:pt x="1156810" y="1191907"/>
                    <a:pt x="1139858" y="1198929"/>
                    <a:pt x="1122182" y="1198929"/>
                  </a:cubicBezTo>
                  <a:lnTo>
                    <a:pt x="66648" y="1198929"/>
                  </a:lnTo>
                  <a:cubicBezTo>
                    <a:pt x="48972" y="1198929"/>
                    <a:pt x="32020" y="1191907"/>
                    <a:pt x="19521" y="1179408"/>
                  </a:cubicBezTo>
                  <a:cubicBezTo>
                    <a:pt x="7022" y="1166909"/>
                    <a:pt x="0" y="1149957"/>
                    <a:pt x="0" y="1132281"/>
                  </a:cubicBezTo>
                  <a:lnTo>
                    <a:pt x="0" y="66648"/>
                  </a:lnTo>
                  <a:cubicBezTo>
                    <a:pt x="0" y="48972"/>
                    <a:pt x="7022" y="32020"/>
                    <a:pt x="19521" y="19521"/>
                  </a:cubicBezTo>
                  <a:cubicBezTo>
                    <a:pt x="32020" y="7022"/>
                    <a:pt x="48972" y="0"/>
                    <a:pt x="6664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188830" cy="1237029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394737" y="2097873"/>
            <a:ext cx="5722390" cy="5655795"/>
            <a:chOff x="0" y="0"/>
            <a:chExt cx="1171290" cy="115765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71290" cy="1157659"/>
            </a:xfrm>
            <a:custGeom>
              <a:avLst/>
              <a:gdLst/>
              <a:ahLst/>
              <a:cxnLst/>
              <a:rect l="l" t="t" r="r" b="b"/>
              <a:pathLst>
                <a:path w="1171290" h="1157659">
                  <a:moveTo>
                    <a:pt x="67646" y="0"/>
                  </a:moveTo>
                  <a:lnTo>
                    <a:pt x="1103644" y="0"/>
                  </a:lnTo>
                  <a:cubicBezTo>
                    <a:pt x="1141004" y="0"/>
                    <a:pt x="1171290" y="30286"/>
                    <a:pt x="1171290" y="67646"/>
                  </a:cubicBezTo>
                  <a:lnTo>
                    <a:pt x="1171290" y="1090013"/>
                  </a:lnTo>
                  <a:cubicBezTo>
                    <a:pt x="1171290" y="1107953"/>
                    <a:pt x="1164163" y="1125160"/>
                    <a:pt x="1151477" y="1137846"/>
                  </a:cubicBezTo>
                  <a:cubicBezTo>
                    <a:pt x="1138790" y="1150532"/>
                    <a:pt x="1121584" y="1157659"/>
                    <a:pt x="1103644" y="1157659"/>
                  </a:cubicBezTo>
                  <a:lnTo>
                    <a:pt x="67646" y="1157659"/>
                  </a:lnTo>
                  <a:cubicBezTo>
                    <a:pt x="49705" y="1157659"/>
                    <a:pt x="32499" y="1150532"/>
                    <a:pt x="19813" y="1137846"/>
                  </a:cubicBezTo>
                  <a:cubicBezTo>
                    <a:pt x="7127" y="1125160"/>
                    <a:pt x="0" y="1107953"/>
                    <a:pt x="0" y="1090013"/>
                  </a:cubicBezTo>
                  <a:lnTo>
                    <a:pt x="0" y="67646"/>
                  </a:lnTo>
                  <a:cubicBezTo>
                    <a:pt x="0" y="30286"/>
                    <a:pt x="30286" y="0"/>
                    <a:pt x="6764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171290" cy="1195759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6599940" y="2903128"/>
            <a:ext cx="5088120" cy="4942245"/>
          </a:xfrm>
          <a:custGeom>
            <a:avLst/>
            <a:gdLst/>
            <a:ahLst/>
            <a:cxnLst/>
            <a:rect l="l" t="t" r="r" b="b"/>
            <a:pathLst>
              <a:path w="5088120" h="4942245">
                <a:moveTo>
                  <a:pt x="0" y="0"/>
                </a:moveTo>
                <a:lnTo>
                  <a:pt x="5088120" y="0"/>
                </a:lnTo>
                <a:lnTo>
                  <a:pt x="5088120" y="4942245"/>
                </a:lnTo>
                <a:lnTo>
                  <a:pt x="0" y="4942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12809262" y="2684931"/>
            <a:ext cx="4807645" cy="4917139"/>
          </a:xfrm>
          <a:custGeom>
            <a:avLst/>
            <a:gdLst/>
            <a:ahLst/>
            <a:cxnLst/>
            <a:rect l="l" t="t" r="r" b="b"/>
            <a:pathLst>
              <a:path w="4807645" h="4917139">
                <a:moveTo>
                  <a:pt x="0" y="0"/>
                </a:moveTo>
                <a:lnTo>
                  <a:pt x="4807645" y="0"/>
                </a:lnTo>
                <a:lnTo>
                  <a:pt x="4807645" y="4917138"/>
                </a:lnTo>
                <a:lnTo>
                  <a:pt x="0" y="4917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289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TextBox 18"/>
          <p:cNvSpPr txBox="1"/>
          <p:nvPr/>
        </p:nvSpPr>
        <p:spPr>
          <a:xfrm>
            <a:off x="4840989" y="-181868"/>
            <a:ext cx="8453296" cy="1087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7"/>
              </a:lnSpc>
              <a:spcBef>
                <a:spcPct val="0"/>
              </a:spcBef>
            </a:pPr>
            <a:r>
              <a:rPr lang="en-US" sz="6327">
                <a:solidFill>
                  <a:srgbClr val="ED2939"/>
                </a:solidFill>
                <a:latin typeface="Gulfs Display"/>
              </a:rPr>
              <a:t>Partiti di sinistra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45086" y="2052329"/>
            <a:ext cx="5276990" cy="732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2"/>
              </a:lnSpc>
              <a:spcBef>
                <a:spcPct val="0"/>
              </a:spcBef>
            </a:pPr>
            <a:r>
              <a:rPr lang="en-US" sz="3787">
                <a:solidFill>
                  <a:srgbClr val="ED2939"/>
                </a:solidFill>
                <a:latin typeface="Times New Roman Bold"/>
              </a:rPr>
              <a:t>La France Insoumise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63222" y="2154145"/>
            <a:ext cx="3936210" cy="798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62"/>
              </a:lnSpc>
              <a:spcBef>
                <a:spcPct val="0"/>
              </a:spcBef>
            </a:pPr>
            <a:r>
              <a:rPr lang="en-US" sz="4187">
                <a:solidFill>
                  <a:srgbClr val="ED2939"/>
                </a:solidFill>
                <a:latin typeface="Times New Roman Bold"/>
              </a:rPr>
              <a:t>Parti Socialiste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42687" y="2002799"/>
            <a:ext cx="2340796" cy="7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2"/>
              </a:lnSpc>
              <a:spcBef>
                <a:spcPct val="0"/>
              </a:spcBef>
            </a:pPr>
            <a:r>
              <a:rPr lang="en-US" sz="4087">
                <a:solidFill>
                  <a:srgbClr val="ED2939"/>
                </a:solidFill>
                <a:latin typeface="Times New Roman Bold"/>
              </a:rPr>
              <a:t>Les Verts</a:t>
            </a:r>
          </a:p>
        </p:txBody>
      </p:sp>
      <p:sp>
        <p:nvSpPr>
          <p:cNvPr id="22" name="Freeform 22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8805529" y="9431012"/>
            <a:ext cx="587379" cy="466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15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3094893" y="7846297"/>
            <a:ext cx="4267502" cy="1584715"/>
            <a:chOff x="0" y="0"/>
            <a:chExt cx="873495" cy="3243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3495" cy="324368"/>
            </a:xfrm>
            <a:custGeom>
              <a:avLst/>
              <a:gdLst/>
              <a:ahLst/>
              <a:cxnLst/>
              <a:rect l="l" t="t" r="r" b="b"/>
              <a:pathLst>
                <a:path w="873495" h="324368">
                  <a:moveTo>
                    <a:pt x="90708" y="0"/>
                  </a:moveTo>
                  <a:lnTo>
                    <a:pt x="782787" y="0"/>
                  </a:lnTo>
                  <a:cubicBezTo>
                    <a:pt x="806845" y="0"/>
                    <a:pt x="829917" y="9557"/>
                    <a:pt x="846928" y="26568"/>
                  </a:cubicBezTo>
                  <a:cubicBezTo>
                    <a:pt x="863939" y="43579"/>
                    <a:pt x="873495" y="66651"/>
                    <a:pt x="873495" y="90708"/>
                  </a:cubicBezTo>
                  <a:lnTo>
                    <a:pt x="873495" y="233660"/>
                  </a:lnTo>
                  <a:cubicBezTo>
                    <a:pt x="873495" y="257717"/>
                    <a:pt x="863939" y="280789"/>
                    <a:pt x="846928" y="297800"/>
                  </a:cubicBezTo>
                  <a:cubicBezTo>
                    <a:pt x="829917" y="314811"/>
                    <a:pt x="806845" y="324368"/>
                    <a:pt x="782787" y="324368"/>
                  </a:cubicBezTo>
                  <a:lnTo>
                    <a:pt x="90708" y="324368"/>
                  </a:lnTo>
                  <a:cubicBezTo>
                    <a:pt x="66651" y="324368"/>
                    <a:pt x="43579" y="314811"/>
                    <a:pt x="26568" y="297800"/>
                  </a:cubicBezTo>
                  <a:cubicBezTo>
                    <a:pt x="9557" y="280789"/>
                    <a:pt x="0" y="257717"/>
                    <a:pt x="0" y="233660"/>
                  </a:cubicBezTo>
                  <a:lnTo>
                    <a:pt x="0" y="90708"/>
                  </a:lnTo>
                  <a:cubicBezTo>
                    <a:pt x="0" y="66651"/>
                    <a:pt x="9557" y="43579"/>
                    <a:pt x="26568" y="26568"/>
                  </a:cubicBezTo>
                  <a:cubicBezTo>
                    <a:pt x="43579" y="9557"/>
                    <a:pt x="66651" y="0"/>
                    <a:pt x="9070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3495" cy="36246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167896" y="8049692"/>
            <a:ext cx="4176072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2D2D"/>
                </a:solidFill>
                <a:latin typeface="Times New Roman Bold"/>
              </a:rPr>
              <a:t>ecologico, ecologia, Europa, scoprire, lista, candidato, insieme, schiavitù, Toussaint, lavoro, clima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807013" y="7673585"/>
            <a:ext cx="4267502" cy="1584715"/>
            <a:chOff x="0" y="0"/>
            <a:chExt cx="873495" cy="324368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3495" cy="324368"/>
            </a:xfrm>
            <a:custGeom>
              <a:avLst/>
              <a:gdLst/>
              <a:ahLst/>
              <a:cxnLst/>
              <a:rect l="l" t="t" r="r" b="b"/>
              <a:pathLst>
                <a:path w="873495" h="324368">
                  <a:moveTo>
                    <a:pt x="90708" y="0"/>
                  </a:moveTo>
                  <a:lnTo>
                    <a:pt x="782787" y="0"/>
                  </a:lnTo>
                  <a:cubicBezTo>
                    <a:pt x="806845" y="0"/>
                    <a:pt x="829917" y="9557"/>
                    <a:pt x="846928" y="26568"/>
                  </a:cubicBezTo>
                  <a:cubicBezTo>
                    <a:pt x="863939" y="43579"/>
                    <a:pt x="873495" y="66651"/>
                    <a:pt x="873495" y="90708"/>
                  </a:cubicBezTo>
                  <a:lnTo>
                    <a:pt x="873495" y="233660"/>
                  </a:lnTo>
                  <a:cubicBezTo>
                    <a:pt x="873495" y="257717"/>
                    <a:pt x="863939" y="280789"/>
                    <a:pt x="846928" y="297800"/>
                  </a:cubicBezTo>
                  <a:cubicBezTo>
                    <a:pt x="829917" y="314811"/>
                    <a:pt x="806845" y="324368"/>
                    <a:pt x="782787" y="324368"/>
                  </a:cubicBezTo>
                  <a:lnTo>
                    <a:pt x="90708" y="324368"/>
                  </a:lnTo>
                  <a:cubicBezTo>
                    <a:pt x="66651" y="324368"/>
                    <a:pt x="43579" y="314811"/>
                    <a:pt x="26568" y="297800"/>
                  </a:cubicBezTo>
                  <a:cubicBezTo>
                    <a:pt x="9557" y="280789"/>
                    <a:pt x="0" y="257717"/>
                    <a:pt x="0" y="233660"/>
                  </a:cubicBezTo>
                  <a:lnTo>
                    <a:pt x="0" y="90708"/>
                  </a:lnTo>
                  <a:cubicBezTo>
                    <a:pt x="0" y="66651"/>
                    <a:pt x="9557" y="43579"/>
                    <a:pt x="26568" y="26568"/>
                  </a:cubicBezTo>
                  <a:cubicBezTo>
                    <a:pt x="43579" y="9557"/>
                    <a:pt x="66651" y="0"/>
                    <a:pt x="9070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73495" cy="36246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945086" y="7876431"/>
            <a:ext cx="4129429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ED2939"/>
                </a:solidFill>
                <a:latin typeface="Times New Roman Bold"/>
              </a:rPr>
              <a:t>lista, testa, Aubry, diritto, incontro, francia, ritrovarsi, Grenoble, Paese, sera, Macron,  pubblico, cambiamento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5767786" y="8161843"/>
            <a:ext cx="6425933" cy="942388"/>
            <a:chOff x="0" y="0"/>
            <a:chExt cx="1315295" cy="19289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15295" cy="192893"/>
            </a:xfrm>
            <a:custGeom>
              <a:avLst/>
              <a:gdLst/>
              <a:ahLst/>
              <a:cxnLst/>
              <a:rect l="l" t="t" r="r" b="b"/>
              <a:pathLst>
                <a:path w="1315295" h="192893">
                  <a:moveTo>
                    <a:pt x="60240" y="0"/>
                  </a:moveTo>
                  <a:lnTo>
                    <a:pt x="1255055" y="0"/>
                  </a:lnTo>
                  <a:cubicBezTo>
                    <a:pt x="1288324" y="0"/>
                    <a:pt x="1315295" y="26970"/>
                    <a:pt x="1315295" y="60240"/>
                  </a:cubicBezTo>
                  <a:lnTo>
                    <a:pt x="1315295" y="132653"/>
                  </a:lnTo>
                  <a:cubicBezTo>
                    <a:pt x="1315295" y="148630"/>
                    <a:pt x="1308948" y="163952"/>
                    <a:pt x="1297651" y="175249"/>
                  </a:cubicBezTo>
                  <a:cubicBezTo>
                    <a:pt x="1286354" y="186546"/>
                    <a:pt x="1271032" y="192893"/>
                    <a:pt x="1255055" y="192893"/>
                  </a:cubicBezTo>
                  <a:lnTo>
                    <a:pt x="60240" y="192893"/>
                  </a:lnTo>
                  <a:cubicBezTo>
                    <a:pt x="44263" y="192893"/>
                    <a:pt x="28941" y="186546"/>
                    <a:pt x="17644" y="175249"/>
                  </a:cubicBezTo>
                  <a:cubicBezTo>
                    <a:pt x="6347" y="163952"/>
                    <a:pt x="0" y="148630"/>
                    <a:pt x="0" y="132653"/>
                  </a:cubicBezTo>
                  <a:lnTo>
                    <a:pt x="0" y="60240"/>
                  </a:lnTo>
                  <a:cubicBezTo>
                    <a:pt x="0" y="44263"/>
                    <a:pt x="6347" y="28941"/>
                    <a:pt x="17644" y="17644"/>
                  </a:cubicBezTo>
                  <a:cubicBezTo>
                    <a:pt x="28941" y="6347"/>
                    <a:pt x="44263" y="0"/>
                    <a:pt x="60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315295" cy="23099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108589" y="8220287"/>
            <a:ext cx="5948243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2D2D"/>
                </a:solidFill>
                <a:latin typeface="Times New Roman Bold"/>
              </a:rPr>
              <a:t>europee, Europa, ecologico, democrazia, combattere, parlare, scoprire, rendere, domani, rivelare, Glucksmann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84342" y="-6441776"/>
            <a:ext cx="12883553" cy="8556997"/>
            <a:chOff x="0" y="0"/>
            <a:chExt cx="812800" cy="5398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539845"/>
            </a:xfrm>
            <a:custGeom>
              <a:avLst/>
              <a:gdLst/>
              <a:ahLst/>
              <a:cxnLst/>
              <a:rect l="l" t="t" r="r" b="b"/>
              <a:pathLst>
                <a:path w="812800" h="539845">
                  <a:moveTo>
                    <a:pt x="406400" y="0"/>
                  </a:moveTo>
                  <a:cubicBezTo>
                    <a:pt x="181951" y="0"/>
                    <a:pt x="0" y="120849"/>
                    <a:pt x="0" y="269923"/>
                  </a:cubicBezTo>
                  <a:cubicBezTo>
                    <a:pt x="0" y="418997"/>
                    <a:pt x="181951" y="539845"/>
                    <a:pt x="406400" y="539845"/>
                  </a:cubicBezTo>
                  <a:cubicBezTo>
                    <a:pt x="630849" y="539845"/>
                    <a:pt x="812800" y="418997"/>
                    <a:pt x="812800" y="269923"/>
                  </a:cubicBezTo>
                  <a:cubicBezTo>
                    <a:pt x="812800" y="12084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12511"/>
              <a:ext cx="660400" cy="476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6224" y="4040803"/>
            <a:ext cx="5572451" cy="3998234"/>
          </a:xfrm>
          <a:custGeom>
            <a:avLst/>
            <a:gdLst/>
            <a:ahLst/>
            <a:cxnLst/>
            <a:rect l="l" t="t" r="r" b="b"/>
            <a:pathLst>
              <a:path w="5572451" h="3998234">
                <a:moveTo>
                  <a:pt x="0" y="0"/>
                </a:moveTo>
                <a:lnTo>
                  <a:pt x="5572452" y="0"/>
                </a:lnTo>
                <a:lnTo>
                  <a:pt x="5572452" y="3998234"/>
                </a:lnTo>
                <a:lnTo>
                  <a:pt x="0" y="3998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220276" y="1896245"/>
            <a:ext cx="5725575" cy="5433351"/>
            <a:chOff x="0" y="0"/>
            <a:chExt cx="1171942" cy="11121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71942" cy="1112128"/>
            </a:xfrm>
            <a:custGeom>
              <a:avLst/>
              <a:gdLst/>
              <a:ahLst/>
              <a:cxnLst/>
              <a:rect l="l" t="t" r="r" b="b"/>
              <a:pathLst>
                <a:path w="1171942" h="1112128">
                  <a:moveTo>
                    <a:pt x="67608" y="0"/>
                  </a:moveTo>
                  <a:lnTo>
                    <a:pt x="1104333" y="0"/>
                  </a:lnTo>
                  <a:cubicBezTo>
                    <a:pt x="1141672" y="0"/>
                    <a:pt x="1171942" y="30269"/>
                    <a:pt x="1171942" y="67608"/>
                  </a:cubicBezTo>
                  <a:lnTo>
                    <a:pt x="1171942" y="1044519"/>
                  </a:lnTo>
                  <a:cubicBezTo>
                    <a:pt x="1171942" y="1062450"/>
                    <a:pt x="1164819" y="1079647"/>
                    <a:pt x="1152140" y="1092326"/>
                  </a:cubicBezTo>
                  <a:cubicBezTo>
                    <a:pt x="1139461" y="1105005"/>
                    <a:pt x="1122264" y="1112128"/>
                    <a:pt x="1104333" y="1112128"/>
                  </a:cubicBezTo>
                  <a:lnTo>
                    <a:pt x="67608" y="1112128"/>
                  </a:lnTo>
                  <a:cubicBezTo>
                    <a:pt x="30269" y="1112128"/>
                    <a:pt x="0" y="1081858"/>
                    <a:pt x="0" y="1044519"/>
                  </a:cubicBezTo>
                  <a:lnTo>
                    <a:pt x="0" y="67608"/>
                  </a:lnTo>
                  <a:cubicBezTo>
                    <a:pt x="0" y="30269"/>
                    <a:pt x="30269" y="0"/>
                    <a:pt x="6760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71942" cy="115022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63595" y="2214789"/>
            <a:ext cx="5808084" cy="5857422"/>
            <a:chOff x="0" y="0"/>
            <a:chExt cx="1188830" cy="11989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8830" cy="1198929"/>
            </a:xfrm>
            <a:custGeom>
              <a:avLst/>
              <a:gdLst/>
              <a:ahLst/>
              <a:cxnLst/>
              <a:rect l="l" t="t" r="r" b="b"/>
              <a:pathLst>
                <a:path w="1188830" h="1198929">
                  <a:moveTo>
                    <a:pt x="66648" y="0"/>
                  </a:moveTo>
                  <a:lnTo>
                    <a:pt x="1122182" y="0"/>
                  </a:lnTo>
                  <a:cubicBezTo>
                    <a:pt x="1139858" y="0"/>
                    <a:pt x="1156810" y="7022"/>
                    <a:pt x="1169309" y="19521"/>
                  </a:cubicBezTo>
                  <a:cubicBezTo>
                    <a:pt x="1181808" y="32020"/>
                    <a:pt x="1188830" y="48972"/>
                    <a:pt x="1188830" y="66648"/>
                  </a:cubicBezTo>
                  <a:lnTo>
                    <a:pt x="1188830" y="1132281"/>
                  </a:lnTo>
                  <a:cubicBezTo>
                    <a:pt x="1188830" y="1149957"/>
                    <a:pt x="1181808" y="1166909"/>
                    <a:pt x="1169309" y="1179408"/>
                  </a:cubicBezTo>
                  <a:cubicBezTo>
                    <a:pt x="1156810" y="1191907"/>
                    <a:pt x="1139858" y="1198929"/>
                    <a:pt x="1122182" y="1198929"/>
                  </a:cubicBezTo>
                  <a:lnTo>
                    <a:pt x="66648" y="1198929"/>
                  </a:lnTo>
                  <a:cubicBezTo>
                    <a:pt x="48972" y="1198929"/>
                    <a:pt x="32020" y="1191907"/>
                    <a:pt x="19521" y="1179408"/>
                  </a:cubicBezTo>
                  <a:cubicBezTo>
                    <a:pt x="7022" y="1166909"/>
                    <a:pt x="0" y="1149957"/>
                    <a:pt x="0" y="1132281"/>
                  </a:cubicBezTo>
                  <a:lnTo>
                    <a:pt x="0" y="66648"/>
                  </a:lnTo>
                  <a:cubicBezTo>
                    <a:pt x="0" y="48972"/>
                    <a:pt x="7022" y="32020"/>
                    <a:pt x="19521" y="19521"/>
                  </a:cubicBezTo>
                  <a:cubicBezTo>
                    <a:pt x="32020" y="7022"/>
                    <a:pt x="48972" y="0"/>
                    <a:pt x="6664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8830" cy="1237029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193718" y="1896245"/>
            <a:ext cx="5923408" cy="5857422"/>
            <a:chOff x="0" y="0"/>
            <a:chExt cx="1212435" cy="11989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2435" cy="1198929"/>
            </a:xfrm>
            <a:custGeom>
              <a:avLst/>
              <a:gdLst/>
              <a:ahLst/>
              <a:cxnLst/>
              <a:rect l="l" t="t" r="r" b="b"/>
              <a:pathLst>
                <a:path w="1212435" h="1198929">
                  <a:moveTo>
                    <a:pt x="65350" y="0"/>
                  </a:moveTo>
                  <a:lnTo>
                    <a:pt x="1147085" y="0"/>
                  </a:lnTo>
                  <a:cubicBezTo>
                    <a:pt x="1183177" y="0"/>
                    <a:pt x="1212435" y="29258"/>
                    <a:pt x="1212435" y="65350"/>
                  </a:cubicBezTo>
                  <a:lnTo>
                    <a:pt x="1212435" y="1133579"/>
                  </a:lnTo>
                  <a:cubicBezTo>
                    <a:pt x="1212435" y="1169670"/>
                    <a:pt x="1183177" y="1198929"/>
                    <a:pt x="1147085" y="1198929"/>
                  </a:cubicBezTo>
                  <a:lnTo>
                    <a:pt x="65350" y="1198929"/>
                  </a:lnTo>
                  <a:cubicBezTo>
                    <a:pt x="29258" y="1198929"/>
                    <a:pt x="0" y="1169670"/>
                    <a:pt x="0" y="1133579"/>
                  </a:cubicBezTo>
                  <a:lnTo>
                    <a:pt x="0" y="65350"/>
                  </a:lnTo>
                  <a:cubicBezTo>
                    <a:pt x="0" y="29258"/>
                    <a:pt x="29258" y="0"/>
                    <a:pt x="6535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12435" cy="1237029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610876" y="2598572"/>
            <a:ext cx="4909344" cy="4731025"/>
          </a:xfrm>
          <a:custGeom>
            <a:avLst/>
            <a:gdLst/>
            <a:ahLst/>
            <a:cxnLst/>
            <a:rect l="l" t="t" r="r" b="b"/>
            <a:pathLst>
              <a:path w="4909344" h="4731025">
                <a:moveTo>
                  <a:pt x="0" y="0"/>
                </a:moveTo>
                <a:lnTo>
                  <a:pt x="4909343" y="0"/>
                </a:lnTo>
                <a:lnTo>
                  <a:pt x="4909343" y="4731024"/>
                </a:lnTo>
                <a:lnTo>
                  <a:pt x="0" y="473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Freeform 16"/>
          <p:cNvSpPr/>
          <p:nvPr/>
        </p:nvSpPr>
        <p:spPr>
          <a:xfrm>
            <a:off x="12758319" y="2553371"/>
            <a:ext cx="5080406" cy="5026486"/>
          </a:xfrm>
          <a:custGeom>
            <a:avLst/>
            <a:gdLst/>
            <a:ahLst/>
            <a:cxnLst/>
            <a:rect l="l" t="t" r="r" b="b"/>
            <a:pathLst>
              <a:path w="5080406" h="5026486">
                <a:moveTo>
                  <a:pt x="0" y="0"/>
                </a:moveTo>
                <a:lnTo>
                  <a:pt x="5080405" y="0"/>
                </a:lnTo>
                <a:lnTo>
                  <a:pt x="5080405" y="5026486"/>
                </a:lnTo>
                <a:lnTo>
                  <a:pt x="0" y="5026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7" name="Freeform 17"/>
          <p:cNvSpPr/>
          <p:nvPr/>
        </p:nvSpPr>
        <p:spPr>
          <a:xfrm>
            <a:off x="6538371" y="3020045"/>
            <a:ext cx="5058533" cy="4942245"/>
          </a:xfrm>
          <a:custGeom>
            <a:avLst/>
            <a:gdLst/>
            <a:ahLst/>
            <a:cxnLst/>
            <a:rect l="l" t="t" r="r" b="b"/>
            <a:pathLst>
              <a:path w="5058533" h="4942245">
                <a:moveTo>
                  <a:pt x="0" y="0"/>
                </a:moveTo>
                <a:lnTo>
                  <a:pt x="5058533" y="0"/>
                </a:lnTo>
                <a:lnTo>
                  <a:pt x="5058533" y="4942244"/>
                </a:lnTo>
                <a:lnTo>
                  <a:pt x="0" y="4942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TextBox 18"/>
          <p:cNvSpPr txBox="1"/>
          <p:nvPr/>
        </p:nvSpPr>
        <p:spPr>
          <a:xfrm>
            <a:off x="4641597" y="-2495"/>
            <a:ext cx="8453296" cy="115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sz="6727">
                <a:solidFill>
                  <a:srgbClr val="2B26AD"/>
                </a:solidFill>
                <a:latin typeface="Gulfs Display"/>
              </a:rPr>
              <a:t>Partiti di destra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06224" y="1868821"/>
            <a:ext cx="5276990" cy="7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2"/>
              </a:lnSpc>
              <a:spcBef>
                <a:spcPct val="0"/>
              </a:spcBef>
            </a:pPr>
            <a:r>
              <a:rPr lang="en-US" sz="4087">
                <a:solidFill>
                  <a:srgbClr val="2B26AD"/>
                </a:solidFill>
                <a:latin typeface="Times New Roman Bold"/>
              </a:rPr>
              <a:t>Les Republicains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60694" y="2238042"/>
            <a:ext cx="3936210" cy="782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2"/>
              </a:lnSpc>
              <a:spcBef>
                <a:spcPct val="0"/>
              </a:spcBef>
            </a:pPr>
            <a:r>
              <a:rPr lang="en-US" sz="4087">
                <a:solidFill>
                  <a:srgbClr val="2B26AD"/>
                </a:solidFill>
                <a:latin typeface="Times New Roman Bold"/>
              </a:rPr>
              <a:t>Reconquete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58319" y="1872968"/>
            <a:ext cx="5978957" cy="680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22"/>
              </a:lnSpc>
              <a:spcBef>
                <a:spcPct val="0"/>
              </a:spcBef>
            </a:pPr>
            <a:r>
              <a:rPr lang="en-US" sz="3587">
                <a:solidFill>
                  <a:srgbClr val="2B26AD"/>
                </a:solidFill>
                <a:latin typeface="Times New Roman Bold"/>
              </a:rPr>
              <a:t>Rassemblement National</a:t>
            </a:r>
          </a:p>
        </p:txBody>
      </p:sp>
      <p:sp>
        <p:nvSpPr>
          <p:cNvPr id="22" name="Freeform 22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3" name="TextBox 23"/>
          <p:cNvSpPr txBox="1"/>
          <p:nvPr/>
        </p:nvSpPr>
        <p:spPr>
          <a:xfrm>
            <a:off x="8848086" y="9439313"/>
            <a:ext cx="439103" cy="463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16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89497" y="7579857"/>
            <a:ext cx="4267502" cy="1584715"/>
            <a:chOff x="0" y="0"/>
            <a:chExt cx="873495" cy="32436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3495" cy="324368"/>
            </a:xfrm>
            <a:custGeom>
              <a:avLst/>
              <a:gdLst/>
              <a:ahLst/>
              <a:cxnLst/>
              <a:rect l="l" t="t" r="r" b="b"/>
              <a:pathLst>
                <a:path w="873495" h="324368">
                  <a:moveTo>
                    <a:pt x="90708" y="0"/>
                  </a:moveTo>
                  <a:lnTo>
                    <a:pt x="782787" y="0"/>
                  </a:lnTo>
                  <a:cubicBezTo>
                    <a:pt x="806845" y="0"/>
                    <a:pt x="829917" y="9557"/>
                    <a:pt x="846928" y="26568"/>
                  </a:cubicBezTo>
                  <a:cubicBezTo>
                    <a:pt x="863939" y="43579"/>
                    <a:pt x="873495" y="66651"/>
                    <a:pt x="873495" y="90708"/>
                  </a:cubicBezTo>
                  <a:lnTo>
                    <a:pt x="873495" y="233660"/>
                  </a:lnTo>
                  <a:cubicBezTo>
                    <a:pt x="873495" y="257717"/>
                    <a:pt x="863939" y="280789"/>
                    <a:pt x="846928" y="297800"/>
                  </a:cubicBezTo>
                  <a:cubicBezTo>
                    <a:pt x="829917" y="314811"/>
                    <a:pt x="806845" y="324368"/>
                    <a:pt x="782787" y="324368"/>
                  </a:cubicBezTo>
                  <a:lnTo>
                    <a:pt x="90708" y="324368"/>
                  </a:lnTo>
                  <a:cubicBezTo>
                    <a:pt x="66651" y="324368"/>
                    <a:pt x="43579" y="314811"/>
                    <a:pt x="26568" y="297800"/>
                  </a:cubicBezTo>
                  <a:cubicBezTo>
                    <a:pt x="9557" y="280789"/>
                    <a:pt x="0" y="257717"/>
                    <a:pt x="0" y="233660"/>
                  </a:cubicBezTo>
                  <a:lnTo>
                    <a:pt x="0" y="90708"/>
                  </a:lnTo>
                  <a:cubicBezTo>
                    <a:pt x="0" y="66651"/>
                    <a:pt x="9557" y="43579"/>
                    <a:pt x="26568" y="26568"/>
                  </a:cubicBezTo>
                  <a:cubicBezTo>
                    <a:pt x="43579" y="9557"/>
                    <a:pt x="66651" y="0"/>
                    <a:pt x="9070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73495" cy="36246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165526" y="7782703"/>
            <a:ext cx="4176072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6AD"/>
                </a:solidFill>
                <a:latin typeface="Times New Roman Bold"/>
              </a:rPr>
              <a:t>francia, ritrovare, lista, rendere, repubblicani, insegnare, scoprire, invitare, diritto, destino, nuovo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5767786" y="8167461"/>
            <a:ext cx="6425933" cy="942388"/>
            <a:chOff x="0" y="0"/>
            <a:chExt cx="1315295" cy="19289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315295" cy="192893"/>
            </a:xfrm>
            <a:custGeom>
              <a:avLst/>
              <a:gdLst/>
              <a:ahLst/>
              <a:cxnLst/>
              <a:rect l="l" t="t" r="r" b="b"/>
              <a:pathLst>
                <a:path w="1315295" h="192893">
                  <a:moveTo>
                    <a:pt x="60240" y="0"/>
                  </a:moveTo>
                  <a:lnTo>
                    <a:pt x="1255055" y="0"/>
                  </a:lnTo>
                  <a:cubicBezTo>
                    <a:pt x="1288324" y="0"/>
                    <a:pt x="1315295" y="26970"/>
                    <a:pt x="1315295" y="60240"/>
                  </a:cubicBezTo>
                  <a:lnTo>
                    <a:pt x="1315295" y="132653"/>
                  </a:lnTo>
                  <a:cubicBezTo>
                    <a:pt x="1315295" y="148630"/>
                    <a:pt x="1308948" y="163952"/>
                    <a:pt x="1297651" y="175249"/>
                  </a:cubicBezTo>
                  <a:cubicBezTo>
                    <a:pt x="1286354" y="186546"/>
                    <a:pt x="1271032" y="192893"/>
                    <a:pt x="1255055" y="192893"/>
                  </a:cubicBezTo>
                  <a:lnTo>
                    <a:pt x="60240" y="192893"/>
                  </a:lnTo>
                  <a:cubicBezTo>
                    <a:pt x="44263" y="192893"/>
                    <a:pt x="28941" y="186546"/>
                    <a:pt x="17644" y="175249"/>
                  </a:cubicBezTo>
                  <a:cubicBezTo>
                    <a:pt x="6347" y="163952"/>
                    <a:pt x="0" y="148630"/>
                    <a:pt x="0" y="132653"/>
                  </a:cubicBezTo>
                  <a:lnTo>
                    <a:pt x="0" y="60240"/>
                  </a:lnTo>
                  <a:cubicBezTo>
                    <a:pt x="0" y="44263"/>
                    <a:pt x="6347" y="28941"/>
                    <a:pt x="17644" y="17644"/>
                  </a:cubicBezTo>
                  <a:cubicBezTo>
                    <a:pt x="28941" y="6347"/>
                    <a:pt x="44263" y="0"/>
                    <a:pt x="6024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315295" cy="23099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6231168" y="8225905"/>
            <a:ext cx="5825664" cy="73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6AD"/>
                </a:solidFill>
                <a:latin typeface="Times New Roman Bold"/>
              </a:rPr>
              <a:t>Francia, ritrovare, lista, rendere, repubblicani, insegnare, scoprire, invitare, diritto, destino, nuovo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094893" y="7846297"/>
            <a:ext cx="4267502" cy="1584715"/>
            <a:chOff x="0" y="0"/>
            <a:chExt cx="873495" cy="32436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73495" cy="324368"/>
            </a:xfrm>
            <a:custGeom>
              <a:avLst/>
              <a:gdLst/>
              <a:ahLst/>
              <a:cxnLst/>
              <a:rect l="l" t="t" r="r" b="b"/>
              <a:pathLst>
                <a:path w="873495" h="324368">
                  <a:moveTo>
                    <a:pt x="90708" y="0"/>
                  </a:moveTo>
                  <a:lnTo>
                    <a:pt x="782787" y="0"/>
                  </a:lnTo>
                  <a:cubicBezTo>
                    <a:pt x="806845" y="0"/>
                    <a:pt x="829917" y="9557"/>
                    <a:pt x="846928" y="26568"/>
                  </a:cubicBezTo>
                  <a:cubicBezTo>
                    <a:pt x="863939" y="43579"/>
                    <a:pt x="873495" y="66651"/>
                    <a:pt x="873495" y="90708"/>
                  </a:cubicBezTo>
                  <a:lnTo>
                    <a:pt x="873495" y="233660"/>
                  </a:lnTo>
                  <a:cubicBezTo>
                    <a:pt x="873495" y="257717"/>
                    <a:pt x="863939" y="280789"/>
                    <a:pt x="846928" y="297800"/>
                  </a:cubicBezTo>
                  <a:cubicBezTo>
                    <a:pt x="829917" y="314811"/>
                    <a:pt x="806845" y="324368"/>
                    <a:pt x="782787" y="324368"/>
                  </a:cubicBezTo>
                  <a:lnTo>
                    <a:pt x="90708" y="324368"/>
                  </a:lnTo>
                  <a:cubicBezTo>
                    <a:pt x="66651" y="324368"/>
                    <a:pt x="43579" y="314811"/>
                    <a:pt x="26568" y="297800"/>
                  </a:cubicBezTo>
                  <a:cubicBezTo>
                    <a:pt x="9557" y="280789"/>
                    <a:pt x="0" y="257717"/>
                    <a:pt x="0" y="233660"/>
                  </a:cubicBezTo>
                  <a:lnTo>
                    <a:pt x="0" y="90708"/>
                  </a:lnTo>
                  <a:cubicBezTo>
                    <a:pt x="0" y="66651"/>
                    <a:pt x="9557" y="43579"/>
                    <a:pt x="26568" y="26568"/>
                  </a:cubicBezTo>
                  <a:cubicBezTo>
                    <a:pt x="43579" y="9557"/>
                    <a:pt x="66651" y="0"/>
                    <a:pt x="9070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73495" cy="362468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470922" y="8049143"/>
            <a:ext cx="4176072" cy="1092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2B26AD"/>
                </a:solidFill>
                <a:latin typeface="Times New Roman Bold"/>
              </a:rPr>
              <a:t>Francia, immigrazione, Macron, Bardella, sicuro, tutto, popolo, nazionale, progetto, campagna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0600" y="-136438"/>
            <a:ext cx="12883553" cy="4926572"/>
            <a:chOff x="0" y="0"/>
            <a:chExt cx="812800" cy="310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10809"/>
            </a:xfrm>
            <a:custGeom>
              <a:avLst/>
              <a:gdLst/>
              <a:ahLst/>
              <a:cxnLst/>
              <a:rect l="l" t="t" r="r" b="b"/>
              <a:pathLst>
                <a:path w="812800" h="310809">
                  <a:moveTo>
                    <a:pt x="406400" y="0"/>
                  </a:moveTo>
                  <a:cubicBezTo>
                    <a:pt x="181951" y="0"/>
                    <a:pt x="0" y="69577"/>
                    <a:pt x="0" y="155404"/>
                  </a:cubicBezTo>
                  <a:cubicBezTo>
                    <a:pt x="0" y="241232"/>
                    <a:pt x="181951" y="310809"/>
                    <a:pt x="406400" y="310809"/>
                  </a:cubicBezTo>
                  <a:cubicBezTo>
                    <a:pt x="630849" y="310809"/>
                    <a:pt x="812800" y="241232"/>
                    <a:pt x="812800" y="155404"/>
                  </a:cubicBezTo>
                  <a:cubicBezTo>
                    <a:pt x="812800" y="69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8962"/>
              <a:ext cx="660400" cy="290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444256" y="808140"/>
            <a:ext cx="9048820" cy="8450160"/>
            <a:chOff x="0" y="0"/>
            <a:chExt cx="1852161" cy="17296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52161" cy="1729624"/>
            </a:xfrm>
            <a:custGeom>
              <a:avLst/>
              <a:gdLst/>
              <a:ahLst/>
              <a:cxnLst/>
              <a:rect l="l" t="t" r="r" b="b"/>
              <a:pathLst>
                <a:path w="1852161" h="1729624">
                  <a:moveTo>
                    <a:pt x="42779" y="0"/>
                  </a:moveTo>
                  <a:lnTo>
                    <a:pt x="1809383" y="0"/>
                  </a:lnTo>
                  <a:cubicBezTo>
                    <a:pt x="1820728" y="0"/>
                    <a:pt x="1831609" y="4507"/>
                    <a:pt x="1839632" y="12530"/>
                  </a:cubicBezTo>
                  <a:cubicBezTo>
                    <a:pt x="1847654" y="20552"/>
                    <a:pt x="1852161" y="31433"/>
                    <a:pt x="1852161" y="42779"/>
                  </a:cubicBezTo>
                  <a:lnTo>
                    <a:pt x="1852161" y="1686846"/>
                  </a:lnTo>
                  <a:cubicBezTo>
                    <a:pt x="1852161" y="1710472"/>
                    <a:pt x="1833009" y="1729624"/>
                    <a:pt x="1809383" y="1729624"/>
                  </a:cubicBezTo>
                  <a:lnTo>
                    <a:pt x="42779" y="1729624"/>
                  </a:lnTo>
                  <a:cubicBezTo>
                    <a:pt x="31433" y="1729624"/>
                    <a:pt x="20552" y="1725117"/>
                    <a:pt x="12530" y="1717095"/>
                  </a:cubicBezTo>
                  <a:cubicBezTo>
                    <a:pt x="4507" y="1709072"/>
                    <a:pt x="0" y="1698191"/>
                    <a:pt x="0" y="1686846"/>
                  </a:cubicBezTo>
                  <a:lnTo>
                    <a:pt x="0" y="42779"/>
                  </a:lnTo>
                  <a:cubicBezTo>
                    <a:pt x="0" y="31433"/>
                    <a:pt x="4507" y="20552"/>
                    <a:pt x="12530" y="12530"/>
                  </a:cubicBezTo>
                  <a:cubicBezTo>
                    <a:pt x="20552" y="4507"/>
                    <a:pt x="31433" y="0"/>
                    <a:pt x="42779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852161" cy="1767724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9144000" y="1705294"/>
            <a:ext cx="7566887" cy="7237892"/>
          </a:xfrm>
          <a:custGeom>
            <a:avLst/>
            <a:gdLst/>
            <a:ahLst/>
            <a:cxnLst/>
            <a:rect l="l" t="t" r="r" b="b"/>
            <a:pathLst>
              <a:path w="7566887" h="7237892">
                <a:moveTo>
                  <a:pt x="0" y="0"/>
                </a:moveTo>
                <a:lnTo>
                  <a:pt x="7566887" y="0"/>
                </a:lnTo>
                <a:lnTo>
                  <a:pt x="7566887" y="7237891"/>
                </a:lnTo>
                <a:lnTo>
                  <a:pt x="0" y="7237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FFFFFF"/>
                </a:solidFill>
                <a:latin typeface="Poppins 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-190344" y="1769487"/>
            <a:ext cx="8453296" cy="115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17"/>
              </a:lnSpc>
              <a:spcBef>
                <a:spcPct val="0"/>
              </a:spcBef>
            </a:pPr>
            <a:r>
              <a:rPr lang="en-US" sz="6727">
                <a:solidFill>
                  <a:srgbClr val="FFFFFF"/>
                </a:solidFill>
                <a:latin typeface="Gulfs Display"/>
              </a:rPr>
              <a:t>Partiti di centro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28224" y="847725"/>
            <a:ext cx="3080884" cy="857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2"/>
              </a:lnSpc>
              <a:spcBef>
                <a:spcPct val="0"/>
              </a:spcBef>
            </a:pPr>
            <a:r>
              <a:rPr lang="en-US" sz="4487">
                <a:solidFill>
                  <a:srgbClr val="FFFFFF"/>
                </a:solidFill>
                <a:latin typeface="Times New Roman Bold"/>
              </a:rPr>
              <a:t>Renaissance</a:t>
            </a:r>
          </a:p>
        </p:txBody>
      </p:sp>
      <p:sp>
        <p:nvSpPr>
          <p:cNvPr id="12" name="Freeform 12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8877911" y="9439313"/>
            <a:ext cx="379452" cy="463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17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448860" y="6220202"/>
            <a:ext cx="6033371" cy="2722984"/>
            <a:chOff x="0" y="0"/>
            <a:chExt cx="1234943" cy="55735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34943" cy="557355"/>
            </a:xfrm>
            <a:custGeom>
              <a:avLst/>
              <a:gdLst/>
              <a:ahLst/>
              <a:cxnLst/>
              <a:rect l="l" t="t" r="r" b="b"/>
              <a:pathLst>
                <a:path w="1234943" h="557355">
                  <a:moveTo>
                    <a:pt x="64159" y="0"/>
                  </a:moveTo>
                  <a:lnTo>
                    <a:pt x="1170784" y="0"/>
                  </a:lnTo>
                  <a:cubicBezTo>
                    <a:pt x="1206218" y="0"/>
                    <a:pt x="1234943" y="28725"/>
                    <a:pt x="1234943" y="64159"/>
                  </a:cubicBezTo>
                  <a:lnTo>
                    <a:pt x="1234943" y="493196"/>
                  </a:lnTo>
                  <a:cubicBezTo>
                    <a:pt x="1234943" y="510212"/>
                    <a:pt x="1228183" y="526531"/>
                    <a:pt x="1216151" y="538563"/>
                  </a:cubicBezTo>
                  <a:cubicBezTo>
                    <a:pt x="1204119" y="550595"/>
                    <a:pt x="1187800" y="557355"/>
                    <a:pt x="1170784" y="557355"/>
                  </a:cubicBezTo>
                  <a:lnTo>
                    <a:pt x="64159" y="557355"/>
                  </a:lnTo>
                  <a:cubicBezTo>
                    <a:pt x="47143" y="557355"/>
                    <a:pt x="30824" y="550595"/>
                    <a:pt x="18792" y="538563"/>
                  </a:cubicBezTo>
                  <a:cubicBezTo>
                    <a:pt x="6760" y="526531"/>
                    <a:pt x="0" y="510212"/>
                    <a:pt x="0" y="493196"/>
                  </a:cubicBezTo>
                  <a:lnTo>
                    <a:pt x="0" y="64159"/>
                  </a:lnTo>
                  <a:cubicBezTo>
                    <a:pt x="0" y="47143"/>
                    <a:pt x="6760" y="30824"/>
                    <a:pt x="18792" y="18792"/>
                  </a:cubicBezTo>
                  <a:cubicBezTo>
                    <a:pt x="30824" y="6760"/>
                    <a:pt x="47143" y="0"/>
                    <a:pt x="64159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234943" cy="595455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603297" y="6427400"/>
            <a:ext cx="5724497" cy="2144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82"/>
              </a:lnSpc>
              <a:spcBef>
                <a:spcPct val="0"/>
              </a:spcBef>
            </a:pPr>
            <a:r>
              <a:rPr lang="en-US" sz="2987">
                <a:solidFill>
                  <a:srgbClr val="FFFFFF"/>
                </a:solidFill>
                <a:latin typeface="Times New Roman Bold"/>
              </a:rPr>
              <a:t>Europa, Francia, domani, rendere, fare, insieme, cambiare, continuare, dipendere, presidente, trasformare, difendere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71150" y="305322"/>
            <a:ext cx="9945977" cy="3543631"/>
            <a:chOff x="0" y="0"/>
            <a:chExt cx="8125184" cy="28949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5184" cy="2894905"/>
            </a:xfrm>
            <a:custGeom>
              <a:avLst/>
              <a:gdLst/>
              <a:ahLst/>
              <a:cxnLst/>
              <a:rect l="l" t="t" r="r" b="b"/>
              <a:pathLst>
                <a:path w="8125184" h="2894905">
                  <a:moveTo>
                    <a:pt x="4062592" y="0"/>
                  </a:moveTo>
                  <a:cubicBezTo>
                    <a:pt x="1818884" y="0"/>
                    <a:pt x="0" y="648046"/>
                    <a:pt x="0" y="1447452"/>
                  </a:cubicBezTo>
                  <a:cubicBezTo>
                    <a:pt x="0" y="2246858"/>
                    <a:pt x="1818884" y="2894905"/>
                    <a:pt x="4062592" y="2894905"/>
                  </a:cubicBezTo>
                  <a:cubicBezTo>
                    <a:pt x="6306300" y="2894905"/>
                    <a:pt x="8125184" y="2246858"/>
                    <a:pt x="8125184" y="1447452"/>
                  </a:cubicBezTo>
                  <a:cubicBezTo>
                    <a:pt x="8125184" y="648046"/>
                    <a:pt x="6306300" y="0"/>
                    <a:pt x="406259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" name="Freeform 4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217490" y="990070"/>
            <a:ext cx="8453296" cy="1874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57"/>
              </a:lnSpc>
            </a:pPr>
            <a:r>
              <a:rPr lang="en-US" sz="6327">
                <a:solidFill>
                  <a:srgbClr val="ED2939"/>
                </a:solidFill>
                <a:latin typeface="Gulfs Display"/>
              </a:rPr>
              <a:t>Sentiment analysis</a:t>
            </a:r>
          </a:p>
          <a:p>
            <a:pPr algn="ctr">
              <a:lnSpc>
                <a:spcPts val="6057"/>
              </a:lnSpc>
              <a:spcBef>
                <a:spcPct val="0"/>
              </a:spcBef>
            </a:pPr>
            <a:r>
              <a:rPr lang="en-US" sz="4327">
                <a:solidFill>
                  <a:srgbClr val="ED2939"/>
                </a:solidFill>
                <a:latin typeface="Gulfs Display"/>
              </a:rPr>
              <a:t>with syuzhet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74994" y="9439313"/>
            <a:ext cx="425314" cy="466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18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42605" y="4172681"/>
            <a:ext cx="7325032" cy="2571337"/>
            <a:chOff x="0" y="0"/>
            <a:chExt cx="8246787" cy="28949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246787" cy="2894905"/>
            </a:xfrm>
            <a:custGeom>
              <a:avLst/>
              <a:gdLst/>
              <a:ahLst/>
              <a:cxnLst/>
              <a:rect l="l" t="t" r="r" b="b"/>
              <a:pathLst>
                <a:path w="8246787" h="2894905">
                  <a:moveTo>
                    <a:pt x="4123393" y="0"/>
                  </a:moveTo>
                  <a:cubicBezTo>
                    <a:pt x="1846106" y="0"/>
                    <a:pt x="0" y="648046"/>
                    <a:pt x="0" y="1447452"/>
                  </a:cubicBezTo>
                  <a:cubicBezTo>
                    <a:pt x="0" y="2246858"/>
                    <a:pt x="1846106" y="2894905"/>
                    <a:pt x="4123393" y="2894905"/>
                  </a:cubicBezTo>
                  <a:cubicBezTo>
                    <a:pt x="6400681" y="2894905"/>
                    <a:pt x="8246787" y="2246858"/>
                    <a:pt x="8246787" y="1447452"/>
                  </a:cubicBezTo>
                  <a:cubicBezTo>
                    <a:pt x="8246787" y="648046"/>
                    <a:pt x="6400681" y="0"/>
                    <a:pt x="4123393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11245" y="7067868"/>
            <a:ext cx="5879741" cy="2834648"/>
            <a:chOff x="0" y="0"/>
            <a:chExt cx="8125184" cy="391718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5184" cy="3917185"/>
            </a:xfrm>
            <a:custGeom>
              <a:avLst/>
              <a:gdLst/>
              <a:ahLst/>
              <a:cxnLst/>
              <a:rect l="l" t="t" r="r" b="b"/>
              <a:pathLst>
                <a:path w="8125184" h="3917185">
                  <a:moveTo>
                    <a:pt x="4062592" y="0"/>
                  </a:moveTo>
                  <a:cubicBezTo>
                    <a:pt x="1818884" y="0"/>
                    <a:pt x="0" y="876892"/>
                    <a:pt x="0" y="1958593"/>
                  </a:cubicBezTo>
                  <a:cubicBezTo>
                    <a:pt x="0" y="3040293"/>
                    <a:pt x="1818884" y="3917185"/>
                    <a:pt x="4062592" y="3917185"/>
                  </a:cubicBezTo>
                  <a:cubicBezTo>
                    <a:pt x="6306300" y="3917185"/>
                    <a:pt x="8125184" y="3040293"/>
                    <a:pt x="8125184" y="1958593"/>
                  </a:cubicBezTo>
                  <a:cubicBezTo>
                    <a:pt x="8125184" y="876892"/>
                    <a:pt x="6306300" y="0"/>
                    <a:pt x="406259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504268" y="4536736"/>
            <a:ext cx="5887320" cy="174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  <a:spcBef>
                <a:spcPct val="0"/>
              </a:spcBef>
            </a:pPr>
            <a:r>
              <a:rPr lang="en-US" sz="2427">
                <a:solidFill>
                  <a:srgbClr val="ED2939"/>
                </a:solidFill>
                <a:latin typeface="Times New Roman"/>
              </a:rPr>
              <a:t>syuzhet è una libreria R capace di comprendere 108 lingue, tra cui il francese, e di classificare il testo dei post twitter in sentiment positivo e negativo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299866" y="7458393"/>
            <a:ext cx="4102499" cy="219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3"/>
              </a:lnSpc>
              <a:spcBef>
                <a:spcPct val="0"/>
              </a:spcBef>
            </a:pPr>
            <a:r>
              <a:rPr lang="en-US" sz="1759">
                <a:solidFill>
                  <a:srgbClr val="ED2939"/>
                </a:solidFill>
                <a:latin typeface="Times New Roman"/>
              </a:rPr>
              <a:t>syuzhet utilizza il "NRC Word-Emotion Association Lexicon" (NRC Emolex). Questo dizionario contiene migliaia di parole con le relative associazioni a otto emozioni di base: gioia, tristezza, rabbia, paura, disgusto, sorpresa, fiducia e anticipazione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787290" y="2570779"/>
            <a:ext cx="4677662" cy="1771816"/>
            <a:chOff x="0" y="0"/>
            <a:chExt cx="6464037" cy="24484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464037" cy="2448463"/>
            </a:xfrm>
            <a:custGeom>
              <a:avLst/>
              <a:gdLst/>
              <a:ahLst/>
              <a:cxnLst/>
              <a:rect l="l" t="t" r="r" b="b"/>
              <a:pathLst>
                <a:path w="6464037" h="2448463">
                  <a:moveTo>
                    <a:pt x="3232018" y="0"/>
                  </a:moveTo>
                  <a:cubicBezTo>
                    <a:pt x="1447024" y="0"/>
                    <a:pt x="0" y="548107"/>
                    <a:pt x="0" y="1224231"/>
                  </a:cubicBezTo>
                  <a:cubicBezTo>
                    <a:pt x="0" y="1900356"/>
                    <a:pt x="1447024" y="2448463"/>
                    <a:pt x="3232018" y="2448463"/>
                  </a:cubicBezTo>
                  <a:cubicBezTo>
                    <a:pt x="5017013" y="2448463"/>
                    <a:pt x="6464037" y="1900356"/>
                    <a:pt x="6464037" y="1224231"/>
                  </a:cubicBezTo>
                  <a:cubicBezTo>
                    <a:pt x="6464037" y="548107"/>
                    <a:pt x="5017013" y="0"/>
                    <a:pt x="3232018" y="0"/>
                  </a:cubicBezTo>
                  <a:close/>
                </a:path>
              </a:pathLst>
            </a:custGeom>
            <a:solidFill>
              <a:srgbClr val="FFA57B">
                <a:alpha val="80000"/>
              </a:srgbClr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787290" y="4972203"/>
            <a:ext cx="4677662" cy="1771816"/>
            <a:chOff x="0" y="0"/>
            <a:chExt cx="6464037" cy="24484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464037" cy="2448463"/>
            </a:xfrm>
            <a:custGeom>
              <a:avLst/>
              <a:gdLst/>
              <a:ahLst/>
              <a:cxnLst/>
              <a:rect l="l" t="t" r="r" b="b"/>
              <a:pathLst>
                <a:path w="6464037" h="2448463">
                  <a:moveTo>
                    <a:pt x="3232018" y="0"/>
                  </a:moveTo>
                  <a:cubicBezTo>
                    <a:pt x="1447024" y="0"/>
                    <a:pt x="0" y="548107"/>
                    <a:pt x="0" y="1224231"/>
                  </a:cubicBezTo>
                  <a:cubicBezTo>
                    <a:pt x="0" y="1900356"/>
                    <a:pt x="1447024" y="2448463"/>
                    <a:pt x="3232018" y="2448463"/>
                  </a:cubicBezTo>
                  <a:cubicBezTo>
                    <a:pt x="5017013" y="2448463"/>
                    <a:pt x="6464037" y="1900356"/>
                    <a:pt x="6464037" y="1224231"/>
                  </a:cubicBezTo>
                  <a:cubicBezTo>
                    <a:pt x="6464037" y="548107"/>
                    <a:pt x="5017013" y="0"/>
                    <a:pt x="3232018" y="0"/>
                  </a:cubicBezTo>
                  <a:close/>
                </a:path>
              </a:pathLst>
            </a:custGeom>
            <a:solidFill>
              <a:srgbClr val="FFA57B">
                <a:alpha val="80000"/>
              </a:srgbClr>
            </a:solid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787290" y="7254092"/>
            <a:ext cx="4677662" cy="2232846"/>
            <a:chOff x="0" y="0"/>
            <a:chExt cx="6464037" cy="308555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464037" cy="3085558"/>
            </a:xfrm>
            <a:custGeom>
              <a:avLst/>
              <a:gdLst/>
              <a:ahLst/>
              <a:cxnLst/>
              <a:rect l="l" t="t" r="r" b="b"/>
              <a:pathLst>
                <a:path w="6464037" h="3085558">
                  <a:moveTo>
                    <a:pt x="3232018" y="0"/>
                  </a:moveTo>
                  <a:cubicBezTo>
                    <a:pt x="1447024" y="0"/>
                    <a:pt x="0" y="690726"/>
                    <a:pt x="0" y="1542779"/>
                  </a:cubicBezTo>
                  <a:cubicBezTo>
                    <a:pt x="0" y="2394832"/>
                    <a:pt x="1447024" y="3085558"/>
                    <a:pt x="3232018" y="3085558"/>
                  </a:cubicBezTo>
                  <a:cubicBezTo>
                    <a:pt x="5017013" y="3085558"/>
                    <a:pt x="6464037" y="2394832"/>
                    <a:pt x="6464037" y="1542779"/>
                  </a:cubicBezTo>
                  <a:cubicBezTo>
                    <a:pt x="6464037" y="690726"/>
                    <a:pt x="5017013" y="0"/>
                    <a:pt x="3232018" y="0"/>
                  </a:cubicBezTo>
                  <a:close/>
                </a:path>
              </a:pathLst>
            </a:custGeom>
            <a:solidFill>
              <a:srgbClr val="FFA57B">
                <a:alpha val="80000"/>
              </a:srgbClr>
            </a:solid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9" name="AutoShape 19"/>
          <p:cNvSpPr/>
          <p:nvPr/>
        </p:nvSpPr>
        <p:spPr>
          <a:xfrm>
            <a:off x="14126121" y="4342594"/>
            <a:ext cx="0" cy="629608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20" name="AutoShape 20"/>
          <p:cNvSpPr/>
          <p:nvPr/>
        </p:nvSpPr>
        <p:spPr>
          <a:xfrm>
            <a:off x="14126121" y="6744018"/>
            <a:ext cx="0" cy="510074"/>
          </a:xfrm>
          <a:prstGeom prst="line">
            <a:avLst/>
          </a:prstGeom>
          <a:ln w="38100" cap="flat">
            <a:solidFill>
              <a:srgbClr val="F8F8F8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it-IT"/>
          </a:p>
        </p:txBody>
      </p:sp>
      <p:sp>
        <p:nvSpPr>
          <p:cNvPr id="21" name="TextBox 21"/>
          <p:cNvSpPr txBox="1"/>
          <p:nvPr/>
        </p:nvSpPr>
        <p:spPr>
          <a:xfrm>
            <a:off x="11932936" y="3100769"/>
            <a:ext cx="4386370" cy="58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F8F8F8"/>
                </a:solidFill>
                <a:latin typeface="Times New Roman"/>
              </a:rPr>
              <a:t>Pulizia del testo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686818" y="5263771"/>
            <a:ext cx="2878607" cy="1102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  <a:spcBef>
                <a:spcPct val="0"/>
              </a:spcBef>
            </a:pPr>
            <a:r>
              <a:rPr lang="en-US" sz="2034">
                <a:solidFill>
                  <a:srgbClr val="F8F8F8"/>
                </a:solidFill>
                <a:latin typeface="Times New Roman"/>
              </a:rPr>
              <a:t>Assegnazione di un punteggio ad ogni parola, basato sul sentiment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45843" y="7654142"/>
            <a:ext cx="3560555" cy="145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8"/>
              </a:lnSpc>
              <a:spcBef>
                <a:spcPct val="0"/>
              </a:spcBef>
            </a:pPr>
            <a:r>
              <a:rPr lang="en-US" sz="2034">
                <a:solidFill>
                  <a:srgbClr val="F8F8F8"/>
                </a:solidFill>
                <a:latin typeface="Times New Roman"/>
              </a:rPr>
              <a:t>Assegnazione del sentiment al testo in base alla somma dei punteggi associati ad ogni parola presente in esso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753827" y="1526645"/>
            <a:ext cx="8453296" cy="829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7"/>
              </a:lnSpc>
              <a:spcBef>
                <a:spcPct val="0"/>
              </a:spcBef>
            </a:pPr>
            <a:r>
              <a:rPr lang="en-US" sz="4827">
                <a:solidFill>
                  <a:srgbClr val="F8F8F8"/>
                </a:solidFill>
                <a:latin typeface="Gulfs Display"/>
              </a:rPr>
              <a:t>Le fasi</a:t>
            </a: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4"/>
          <p:cNvSpPr/>
          <p:nvPr/>
        </p:nvSpPr>
        <p:spPr>
          <a:xfrm>
            <a:off x="8633874" y="9432475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7031373" y="2391903"/>
            <a:ext cx="10914905" cy="6409985"/>
          </a:xfrm>
          <a:custGeom>
            <a:avLst/>
            <a:gdLst/>
            <a:ahLst/>
            <a:cxnLst/>
            <a:rect l="l" t="t" r="r" b="b"/>
            <a:pathLst>
              <a:path w="10914905" h="6409985">
                <a:moveTo>
                  <a:pt x="0" y="0"/>
                </a:moveTo>
                <a:lnTo>
                  <a:pt x="10914905" y="0"/>
                </a:lnTo>
                <a:lnTo>
                  <a:pt x="10914905" y="6409985"/>
                </a:lnTo>
                <a:lnTo>
                  <a:pt x="0" y="6409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8874637" y="9439313"/>
            <a:ext cx="497963" cy="466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19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4806" y="1173450"/>
            <a:ext cx="6631975" cy="6994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69765" lvl="1" indent="-234882" algn="l">
              <a:lnSpc>
                <a:spcPts val="3046"/>
              </a:lnSpc>
              <a:buFont typeface="Arial"/>
              <a:buChar char="•"/>
            </a:pPr>
            <a:r>
              <a:rPr lang="en-US" sz="2175">
                <a:solidFill>
                  <a:srgbClr val="EEEEEE"/>
                </a:solidFill>
                <a:latin typeface="Times New Roman"/>
              </a:rPr>
              <a:t>Gioia: soddisfazione o gratificazione derivante da eventi positivi </a:t>
            </a:r>
          </a:p>
          <a:p>
            <a:pPr marL="469765" lvl="1" indent="-234882" algn="l">
              <a:lnSpc>
                <a:spcPts val="3046"/>
              </a:lnSpc>
              <a:buFont typeface="Arial"/>
              <a:buChar char="•"/>
            </a:pPr>
            <a:r>
              <a:rPr lang="en-US" sz="2175">
                <a:solidFill>
                  <a:srgbClr val="EEEEEE"/>
                </a:solidFill>
                <a:latin typeface="Times New Roman"/>
              </a:rPr>
              <a:t>Fiducia: Credenza o convinzione che qualcuno o qualcosa sia affidabile</a:t>
            </a:r>
          </a:p>
          <a:p>
            <a:pPr marL="469765" lvl="1" indent="-234882" algn="l">
              <a:lnSpc>
                <a:spcPts val="3046"/>
              </a:lnSpc>
              <a:buFont typeface="Arial"/>
              <a:buChar char="•"/>
            </a:pPr>
            <a:r>
              <a:rPr lang="en-US" sz="2175">
                <a:solidFill>
                  <a:srgbClr val="EEEEEE"/>
                </a:solidFill>
                <a:latin typeface="Times New Roman"/>
              </a:rPr>
              <a:t>Sorpresa: Reazione improvvisa e inaspettata a qualcosa che accade</a:t>
            </a:r>
          </a:p>
          <a:p>
            <a:pPr marL="469765" lvl="1" indent="-234882" algn="l">
              <a:lnSpc>
                <a:spcPts val="3046"/>
              </a:lnSpc>
              <a:buFont typeface="Arial"/>
              <a:buChar char="•"/>
            </a:pPr>
            <a:r>
              <a:rPr lang="en-US" sz="2175">
                <a:solidFill>
                  <a:srgbClr val="EEEEEE"/>
                </a:solidFill>
                <a:latin typeface="Times New Roman"/>
              </a:rPr>
              <a:t>Paura: Emozione associata a una minaccia percepita</a:t>
            </a:r>
          </a:p>
          <a:p>
            <a:pPr marL="469765" lvl="1" indent="-234882" algn="l">
              <a:lnSpc>
                <a:spcPts val="3046"/>
              </a:lnSpc>
              <a:buFont typeface="Arial"/>
              <a:buChar char="•"/>
            </a:pPr>
            <a:r>
              <a:rPr lang="en-US" sz="2175">
                <a:solidFill>
                  <a:srgbClr val="EEEEEE"/>
                </a:solidFill>
                <a:latin typeface="Times New Roman"/>
              </a:rPr>
              <a:t>Tristezza: Sentimento di dispiacere, malinconia o perdita causato da eventi negativi </a:t>
            </a:r>
          </a:p>
          <a:p>
            <a:pPr marL="469765" lvl="1" indent="-234882" algn="l">
              <a:lnSpc>
                <a:spcPts val="3046"/>
              </a:lnSpc>
              <a:buFont typeface="Arial"/>
              <a:buChar char="•"/>
            </a:pPr>
            <a:r>
              <a:rPr lang="en-US" sz="2175">
                <a:solidFill>
                  <a:srgbClr val="EEEEEE"/>
                </a:solidFill>
                <a:latin typeface="Times New Roman"/>
              </a:rPr>
              <a:t>Disgusto: Forte avversione o repulsione verso qualcosa considerato offensivo</a:t>
            </a:r>
          </a:p>
          <a:p>
            <a:pPr marL="469765" lvl="1" indent="-234882" algn="l">
              <a:lnSpc>
                <a:spcPts val="3046"/>
              </a:lnSpc>
              <a:buFont typeface="Arial"/>
              <a:buChar char="•"/>
            </a:pPr>
            <a:r>
              <a:rPr lang="en-US" sz="2175">
                <a:solidFill>
                  <a:srgbClr val="EEEEEE"/>
                </a:solidFill>
                <a:latin typeface="Times New Roman"/>
              </a:rPr>
              <a:t>Rabbia: Emozione intensa di ira, irritazione o frustrazione causata da una situazione percepita come ingiusta, dannosa o provocatoria</a:t>
            </a:r>
          </a:p>
          <a:p>
            <a:pPr marL="469765" lvl="1" indent="-234882" algn="l">
              <a:lnSpc>
                <a:spcPts val="3046"/>
              </a:lnSpc>
              <a:buFont typeface="Arial"/>
              <a:buChar char="•"/>
            </a:pPr>
            <a:r>
              <a:rPr lang="en-US" sz="2175">
                <a:solidFill>
                  <a:srgbClr val="EEEEEE"/>
                </a:solidFill>
                <a:latin typeface="Times New Roman"/>
              </a:rPr>
              <a:t>Anticipazione: è l'emozione che si prova in attesa di qualcosa di futuro, come un evento piacevole o una sfida imminente</a:t>
            </a:r>
          </a:p>
          <a:p>
            <a:pPr algn="l">
              <a:lnSpc>
                <a:spcPts val="3046"/>
              </a:lnSpc>
            </a:pPr>
            <a:endParaRPr lang="en-US" sz="2175">
              <a:solidFill>
                <a:srgbClr val="EEEEEE"/>
              </a:solidFill>
              <a:latin typeface="Times New Roman"/>
            </a:endParaRP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9124906">
            <a:off x="15594423" y="8318641"/>
            <a:ext cx="3665523" cy="2732481"/>
          </a:xfrm>
          <a:custGeom>
            <a:avLst/>
            <a:gdLst/>
            <a:ahLst/>
            <a:cxnLst/>
            <a:rect l="l" t="t" r="r" b="b"/>
            <a:pathLst>
              <a:path w="3665523" h="2732481">
                <a:moveTo>
                  <a:pt x="0" y="0"/>
                </a:moveTo>
                <a:lnTo>
                  <a:pt x="3665524" y="0"/>
                </a:lnTo>
                <a:lnTo>
                  <a:pt x="3665524" y="2732481"/>
                </a:lnTo>
                <a:lnTo>
                  <a:pt x="0" y="2732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-8393774">
            <a:off x="-2748834" y="7738082"/>
            <a:ext cx="7648874" cy="5701888"/>
          </a:xfrm>
          <a:custGeom>
            <a:avLst/>
            <a:gdLst/>
            <a:ahLst/>
            <a:cxnLst/>
            <a:rect l="l" t="t" r="r" b="b"/>
            <a:pathLst>
              <a:path w="7648874" h="5701888">
                <a:moveTo>
                  <a:pt x="0" y="0"/>
                </a:moveTo>
                <a:lnTo>
                  <a:pt x="7648874" y="0"/>
                </a:lnTo>
                <a:lnTo>
                  <a:pt x="7648874" y="5701888"/>
                </a:lnTo>
                <a:lnTo>
                  <a:pt x="0" y="57018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4" name="Group 4"/>
          <p:cNvGrpSpPr/>
          <p:nvPr/>
        </p:nvGrpSpPr>
        <p:grpSpPr>
          <a:xfrm>
            <a:off x="3991179" y="511930"/>
            <a:ext cx="3168322" cy="1862974"/>
            <a:chOff x="0" y="0"/>
            <a:chExt cx="834455" cy="4906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34455" cy="490660"/>
            </a:xfrm>
            <a:custGeom>
              <a:avLst/>
              <a:gdLst/>
              <a:ahLst/>
              <a:cxnLst/>
              <a:rect l="l" t="t" r="r" b="b"/>
              <a:pathLst>
                <a:path w="834455" h="490660">
                  <a:moveTo>
                    <a:pt x="124621" y="0"/>
                  </a:moveTo>
                  <a:lnTo>
                    <a:pt x="709835" y="0"/>
                  </a:lnTo>
                  <a:cubicBezTo>
                    <a:pt x="778661" y="0"/>
                    <a:pt x="834455" y="55795"/>
                    <a:pt x="834455" y="124621"/>
                  </a:cubicBezTo>
                  <a:lnTo>
                    <a:pt x="834455" y="366039"/>
                  </a:lnTo>
                  <a:cubicBezTo>
                    <a:pt x="834455" y="434865"/>
                    <a:pt x="778661" y="490660"/>
                    <a:pt x="709835" y="490660"/>
                  </a:cubicBezTo>
                  <a:lnTo>
                    <a:pt x="124621" y="490660"/>
                  </a:lnTo>
                  <a:cubicBezTo>
                    <a:pt x="91569" y="490660"/>
                    <a:pt x="59871" y="477530"/>
                    <a:pt x="36501" y="454159"/>
                  </a:cubicBezTo>
                  <a:cubicBezTo>
                    <a:pt x="13130" y="430788"/>
                    <a:pt x="0" y="399091"/>
                    <a:pt x="0" y="366039"/>
                  </a:cubicBezTo>
                  <a:lnTo>
                    <a:pt x="0" y="124621"/>
                  </a:lnTo>
                  <a:cubicBezTo>
                    <a:pt x="0" y="55795"/>
                    <a:pt x="55795" y="0"/>
                    <a:pt x="124621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34455" cy="5287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4124976" y="744783"/>
            <a:ext cx="2900728" cy="1397268"/>
          </a:xfrm>
          <a:custGeom>
            <a:avLst/>
            <a:gdLst/>
            <a:ahLst/>
            <a:cxnLst/>
            <a:rect l="l" t="t" r="r" b="b"/>
            <a:pathLst>
              <a:path w="2900728" h="1397268">
                <a:moveTo>
                  <a:pt x="0" y="0"/>
                </a:moveTo>
                <a:lnTo>
                  <a:pt x="2900728" y="0"/>
                </a:lnTo>
                <a:lnTo>
                  <a:pt x="2900728" y="1397268"/>
                </a:lnTo>
                <a:lnTo>
                  <a:pt x="0" y="13972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8" name="Group 8"/>
          <p:cNvGrpSpPr/>
          <p:nvPr/>
        </p:nvGrpSpPr>
        <p:grpSpPr>
          <a:xfrm>
            <a:off x="3072008" y="3284783"/>
            <a:ext cx="3073775" cy="1927444"/>
            <a:chOff x="0" y="0"/>
            <a:chExt cx="809554" cy="5076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09554" cy="507640"/>
            </a:xfrm>
            <a:custGeom>
              <a:avLst/>
              <a:gdLst/>
              <a:ahLst/>
              <a:cxnLst/>
              <a:rect l="l" t="t" r="r" b="b"/>
              <a:pathLst>
                <a:path w="809554" h="507640">
                  <a:moveTo>
                    <a:pt x="128454" y="0"/>
                  </a:moveTo>
                  <a:lnTo>
                    <a:pt x="681100" y="0"/>
                  </a:lnTo>
                  <a:cubicBezTo>
                    <a:pt x="752043" y="0"/>
                    <a:pt x="809554" y="57511"/>
                    <a:pt x="809554" y="128454"/>
                  </a:cubicBezTo>
                  <a:lnTo>
                    <a:pt x="809554" y="379186"/>
                  </a:lnTo>
                  <a:cubicBezTo>
                    <a:pt x="809554" y="413254"/>
                    <a:pt x="796020" y="445927"/>
                    <a:pt x="771931" y="470016"/>
                  </a:cubicBezTo>
                  <a:cubicBezTo>
                    <a:pt x="747841" y="494106"/>
                    <a:pt x="715168" y="507640"/>
                    <a:pt x="681100" y="507640"/>
                  </a:cubicBezTo>
                  <a:lnTo>
                    <a:pt x="128454" y="507640"/>
                  </a:lnTo>
                  <a:cubicBezTo>
                    <a:pt x="94386" y="507640"/>
                    <a:pt x="61713" y="494106"/>
                    <a:pt x="37623" y="470016"/>
                  </a:cubicBezTo>
                  <a:cubicBezTo>
                    <a:pt x="13533" y="445927"/>
                    <a:pt x="0" y="413254"/>
                    <a:pt x="0" y="379186"/>
                  </a:cubicBezTo>
                  <a:lnTo>
                    <a:pt x="0" y="128454"/>
                  </a:lnTo>
                  <a:cubicBezTo>
                    <a:pt x="0" y="94386"/>
                    <a:pt x="13533" y="61713"/>
                    <a:pt x="37623" y="37623"/>
                  </a:cubicBezTo>
                  <a:cubicBezTo>
                    <a:pt x="61713" y="13533"/>
                    <a:pt x="94386" y="0"/>
                    <a:pt x="128454" y="0"/>
                  </a:cubicBezTo>
                  <a:close/>
                </a:path>
              </a:pathLst>
            </a:custGeom>
            <a:solidFill>
              <a:srgbClr val="4F49E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09554" cy="5457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2685" y="3394965"/>
            <a:ext cx="2812433" cy="1817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421"/>
              </a:lnSpc>
            </a:pPr>
            <a:r>
              <a:rPr lang="en-US" sz="1754" spc="171">
                <a:solidFill>
                  <a:srgbClr val="004380"/>
                </a:solidFill>
                <a:latin typeface="DM Sans Bold"/>
              </a:rPr>
              <a:t>orientamento</a:t>
            </a:r>
            <a:r>
              <a:rPr lang="en-US" sz="1754" spc="171">
                <a:solidFill>
                  <a:srgbClr val="004380"/>
                </a:solidFill>
                <a:latin typeface="DM Sans"/>
              </a:rPr>
              <a:t>: centrosinistra</a:t>
            </a:r>
          </a:p>
          <a:p>
            <a:pPr algn="just">
              <a:lnSpc>
                <a:spcPts val="2421"/>
              </a:lnSpc>
            </a:pPr>
            <a:r>
              <a:rPr lang="en-US" sz="1754" spc="171">
                <a:solidFill>
                  <a:srgbClr val="004380"/>
                </a:solidFill>
                <a:latin typeface="DM Sans Bold"/>
              </a:rPr>
              <a:t>partito europeo</a:t>
            </a:r>
            <a:r>
              <a:rPr lang="en-US" sz="1754" spc="171">
                <a:solidFill>
                  <a:srgbClr val="004380"/>
                </a:solidFill>
                <a:latin typeface="DM Sans"/>
              </a:rPr>
              <a:t>: S&amp;D</a:t>
            </a:r>
          </a:p>
          <a:p>
            <a:pPr algn="just">
              <a:lnSpc>
                <a:spcPts val="2421"/>
              </a:lnSpc>
            </a:pPr>
            <a:r>
              <a:rPr lang="en-US" sz="1754" spc="171">
                <a:solidFill>
                  <a:srgbClr val="004380"/>
                </a:solidFill>
                <a:latin typeface="DM Sans Bold"/>
              </a:rPr>
              <a:t>posizione</a:t>
            </a:r>
            <a:r>
              <a:rPr lang="en-US" sz="1754" spc="171">
                <a:solidFill>
                  <a:srgbClr val="004380"/>
                </a:solidFill>
                <a:latin typeface="DM Sans"/>
              </a:rPr>
              <a:t>: europeista</a:t>
            </a:r>
          </a:p>
          <a:p>
            <a:pPr algn="l">
              <a:lnSpc>
                <a:spcPts val="2421"/>
              </a:lnSpc>
            </a:pPr>
            <a:r>
              <a:rPr lang="en-US" sz="1754" spc="171">
                <a:solidFill>
                  <a:srgbClr val="004380"/>
                </a:solidFill>
                <a:latin typeface="DM Sans Bold"/>
              </a:rPr>
              <a:t>leader</a:t>
            </a:r>
            <a:r>
              <a:rPr lang="en-US" sz="1754" spc="171">
                <a:solidFill>
                  <a:srgbClr val="004380"/>
                </a:solidFill>
                <a:latin typeface="DM Sans"/>
              </a:rPr>
              <a:t>: Raphaël Glucksmann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284707" y="6167732"/>
            <a:ext cx="2648379" cy="2712382"/>
            <a:chOff x="0" y="0"/>
            <a:chExt cx="697515" cy="714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97515" cy="714372"/>
            </a:xfrm>
            <a:custGeom>
              <a:avLst/>
              <a:gdLst/>
              <a:ahLst/>
              <a:cxnLst/>
              <a:rect l="l" t="t" r="r" b="b"/>
              <a:pathLst>
                <a:path w="697515" h="714372">
                  <a:moveTo>
                    <a:pt x="149087" y="0"/>
                  </a:moveTo>
                  <a:lnTo>
                    <a:pt x="548429" y="0"/>
                  </a:lnTo>
                  <a:cubicBezTo>
                    <a:pt x="630767" y="0"/>
                    <a:pt x="697515" y="66748"/>
                    <a:pt x="697515" y="149087"/>
                  </a:cubicBezTo>
                  <a:lnTo>
                    <a:pt x="697515" y="565286"/>
                  </a:lnTo>
                  <a:cubicBezTo>
                    <a:pt x="697515" y="647624"/>
                    <a:pt x="630767" y="714372"/>
                    <a:pt x="548429" y="714372"/>
                  </a:cubicBezTo>
                  <a:lnTo>
                    <a:pt x="149087" y="714372"/>
                  </a:lnTo>
                  <a:cubicBezTo>
                    <a:pt x="66748" y="714372"/>
                    <a:pt x="0" y="647624"/>
                    <a:pt x="0" y="565286"/>
                  </a:cubicBezTo>
                  <a:lnTo>
                    <a:pt x="0" y="149087"/>
                  </a:lnTo>
                  <a:cubicBezTo>
                    <a:pt x="0" y="66748"/>
                    <a:pt x="66748" y="0"/>
                    <a:pt x="149087" y="0"/>
                  </a:cubicBezTo>
                  <a:close/>
                </a:path>
              </a:pathLst>
            </a:custGeom>
            <a:solidFill>
              <a:srgbClr val="4F49E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697515" cy="752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4608896" y="5212227"/>
            <a:ext cx="0" cy="955505"/>
          </a:xfrm>
          <a:prstGeom prst="line">
            <a:avLst/>
          </a:prstGeom>
          <a:ln w="38100" cap="flat">
            <a:solidFill>
              <a:srgbClr val="0043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142685" y="6582359"/>
            <a:ext cx="2929323" cy="18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orientamento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centrosinistra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partito europeo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S&amp;D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posizione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europeista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leader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Olivier Faure</a:t>
            </a:r>
          </a:p>
          <a:p>
            <a:pPr algn="l">
              <a:lnSpc>
                <a:spcPts val="2522"/>
              </a:lnSpc>
            </a:pPr>
            <a:endParaRPr lang="en-US" sz="1827" spc="179">
              <a:solidFill>
                <a:srgbClr val="004380"/>
              </a:solidFill>
              <a:latin typeface="DM Sa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57578" y="5497836"/>
            <a:ext cx="3050195" cy="615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candidato comune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</a:t>
            </a:r>
          </a:p>
          <a:p>
            <a:pPr algn="l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"/>
              </a:rPr>
              <a:t>Raphaël Glucksmann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548902" y="5212227"/>
            <a:ext cx="533773" cy="314184"/>
          </a:xfrm>
          <a:prstGeom prst="line">
            <a:avLst/>
          </a:prstGeom>
          <a:ln w="38100" cap="flat">
            <a:solidFill>
              <a:srgbClr val="0043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9" name="AutoShape 19"/>
          <p:cNvSpPr/>
          <p:nvPr/>
        </p:nvSpPr>
        <p:spPr>
          <a:xfrm flipH="1">
            <a:off x="1607347" y="6113281"/>
            <a:ext cx="475328" cy="497653"/>
          </a:xfrm>
          <a:prstGeom prst="line">
            <a:avLst/>
          </a:prstGeom>
          <a:ln w="38100" cap="flat">
            <a:solidFill>
              <a:srgbClr val="00438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3400459" y="3562312"/>
            <a:ext cx="2511421" cy="1248353"/>
          </a:xfrm>
          <a:custGeom>
            <a:avLst/>
            <a:gdLst/>
            <a:ahLst/>
            <a:cxnLst/>
            <a:rect l="l" t="t" r="r" b="b"/>
            <a:pathLst>
              <a:path w="2511421" h="1248353">
                <a:moveTo>
                  <a:pt x="0" y="0"/>
                </a:moveTo>
                <a:lnTo>
                  <a:pt x="2511421" y="0"/>
                </a:lnTo>
                <a:lnTo>
                  <a:pt x="2511421" y="1248353"/>
                </a:lnTo>
                <a:lnTo>
                  <a:pt x="0" y="12483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1" name="Freeform 21"/>
          <p:cNvSpPr/>
          <p:nvPr/>
        </p:nvSpPr>
        <p:spPr>
          <a:xfrm>
            <a:off x="3882131" y="6710392"/>
            <a:ext cx="1453530" cy="2020161"/>
          </a:xfrm>
          <a:custGeom>
            <a:avLst/>
            <a:gdLst/>
            <a:ahLst/>
            <a:cxnLst/>
            <a:rect l="l" t="t" r="r" b="b"/>
            <a:pathLst>
              <a:path w="1453530" h="2020161">
                <a:moveTo>
                  <a:pt x="0" y="0"/>
                </a:moveTo>
                <a:lnTo>
                  <a:pt x="1453530" y="0"/>
                </a:lnTo>
                <a:lnTo>
                  <a:pt x="1453530" y="2020160"/>
                </a:lnTo>
                <a:lnTo>
                  <a:pt x="0" y="20201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2" name="Group 22"/>
          <p:cNvGrpSpPr/>
          <p:nvPr/>
        </p:nvGrpSpPr>
        <p:grpSpPr>
          <a:xfrm>
            <a:off x="10977788" y="433755"/>
            <a:ext cx="3168322" cy="1490710"/>
            <a:chOff x="0" y="0"/>
            <a:chExt cx="834455" cy="39261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34455" cy="392615"/>
            </a:xfrm>
            <a:custGeom>
              <a:avLst/>
              <a:gdLst/>
              <a:ahLst/>
              <a:cxnLst/>
              <a:rect l="l" t="t" r="r" b="b"/>
              <a:pathLst>
                <a:path w="834455" h="392615">
                  <a:moveTo>
                    <a:pt x="124621" y="0"/>
                  </a:moveTo>
                  <a:lnTo>
                    <a:pt x="709835" y="0"/>
                  </a:lnTo>
                  <a:cubicBezTo>
                    <a:pt x="778661" y="0"/>
                    <a:pt x="834455" y="55795"/>
                    <a:pt x="834455" y="124621"/>
                  </a:cubicBezTo>
                  <a:lnTo>
                    <a:pt x="834455" y="267994"/>
                  </a:lnTo>
                  <a:cubicBezTo>
                    <a:pt x="834455" y="336820"/>
                    <a:pt x="778661" y="392615"/>
                    <a:pt x="709835" y="392615"/>
                  </a:cubicBezTo>
                  <a:lnTo>
                    <a:pt x="124621" y="392615"/>
                  </a:lnTo>
                  <a:cubicBezTo>
                    <a:pt x="55795" y="392615"/>
                    <a:pt x="0" y="336820"/>
                    <a:pt x="0" y="267994"/>
                  </a:cubicBezTo>
                  <a:lnTo>
                    <a:pt x="0" y="124621"/>
                  </a:lnTo>
                  <a:cubicBezTo>
                    <a:pt x="0" y="55795"/>
                    <a:pt x="55795" y="0"/>
                    <a:pt x="124621" y="0"/>
                  </a:cubicBezTo>
                  <a:close/>
                </a:path>
              </a:pathLst>
            </a:custGeom>
            <a:solidFill>
              <a:srgbClr val="FF4E4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34455" cy="430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089607" y="762137"/>
            <a:ext cx="2944684" cy="833944"/>
          </a:xfrm>
          <a:custGeom>
            <a:avLst/>
            <a:gdLst/>
            <a:ahLst/>
            <a:cxnLst/>
            <a:rect l="l" t="t" r="r" b="b"/>
            <a:pathLst>
              <a:path w="2944684" h="833944">
                <a:moveTo>
                  <a:pt x="0" y="0"/>
                </a:moveTo>
                <a:lnTo>
                  <a:pt x="2944684" y="0"/>
                </a:lnTo>
                <a:lnTo>
                  <a:pt x="2944684" y="833944"/>
                </a:lnTo>
                <a:lnTo>
                  <a:pt x="0" y="8339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26" name="Group 26"/>
          <p:cNvGrpSpPr/>
          <p:nvPr/>
        </p:nvGrpSpPr>
        <p:grpSpPr>
          <a:xfrm>
            <a:off x="11339648" y="3036932"/>
            <a:ext cx="3168322" cy="1050761"/>
            <a:chOff x="0" y="0"/>
            <a:chExt cx="834455" cy="27674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34455" cy="276744"/>
            </a:xfrm>
            <a:custGeom>
              <a:avLst/>
              <a:gdLst/>
              <a:ahLst/>
              <a:cxnLst/>
              <a:rect l="l" t="t" r="r" b="b"/>
              <a:pathLst>
                <a:path w="834455" h="276744">
                  <a:moveTo>
                    <a:pt x="124621" y="0"/>
                  </a:moveTo>
                  <a:lnTo>
                    <a:pt x="709835" y="0"/>
                  </a:lnTo>
                  <a:cubicBezTo>
                    <a:pt x="778661" y="0"/>
                    <a:pt x="834455" y="55795"/>
                    <a:pt x="834455" y="124621"/>
                  </a:cubicBezTo>
                  <a:lnTo>
                    <a:pt x="834455" y="152123"/>
                  </a:lnTo>
                  <a:cubicBezTo>
                    <a:pt x="834455" y="185175"/>
                    <a:pt x="821325" y="216872"/>
                    <a:pt x="797955" y="240243"/>
                  </a:cubicBezTo>
                  <a:cubicBezTo>
                    <a:pt x="774584" y="263614"/>
                    <a:pt x="742886" y="276744"/>
                    <a:pt x="709835" y="276744"/>
                  </a:cubicBezTo>
                  <a:lnTo>
                    <a:pt x="124621" y="276744"/>
                  </a:lnTo>
                  <a:cubicBezTo>
                    <a:pt x="55795" y="276744"/>
                    <a:pt x="0" y="220949"/>
                    <a:pt x="0" y="152123"/>
                  </a:cubicBezTo>
                  <a:lnTo>
                    <a:pt x="0" y="124621"/>
                  </a:lnTo>
                  <a:cubicBezTo>
                    <a:pt x="0" y="55795"/>
                    <a:pt x="55795" y="0"/>
                    <a:pt x="124621" y="0"/>
                  </a:cubicBezTo>
                  <a:close/>
                </a:path>
              </a:pathLst>
            </a:custGeom>
            <a:solidFill>
              <a:srgbClr val="FF4E4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34455" cy="314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1616456" y="3382699"/>
            <a:ext cx="2707345" cy="359227"/>
          </a:xfrm>
          <a:custGeom>
            <a:avLst/>
            <a:gdLst/>
            <a:ahLst/>
            <a:cxnLst/>
            <a:rect l="l" t="t" r="r" b="b"/>
            <a:pathLst>
              <a:path w="2707345" h="359227">
                <a:moveTo>
                  <a:pt x="0" y="0"/>
                </a:moveTo>
                <a:lnTo>
                  <a:pt x="2707344" y="0"/>
                </a:lnTo>
                <a:lnTo>
                  <a:pt x="2707344" y="359227"/>
                </a:lnTo>
                <a:lnTo>
                  <a:pt x="0" y="35922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0" name="Group 30"/>
          <p:cNvGrpSpPr/>
          <p:nvPr/>
        </p:nvGrpSpPr>
        <p:grpSpPr>
          <a:xfrm>
            <a:off x="11796938" y="5093905"/>
            <a:ext cx="2720967" cy="1968928"/>
            <a:chOff x="0" y="0"/>
            <a:chExt cx="716633" cy="51856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16633" cy="518565"/>
            </a:xfrm>
            <a:custGeom>
              <a:avLst/>
              <a:gdLst/>
              <a:ahLst/>
              <a:cxnLst/>
              <a:rect l="l" t="t" r="r" b="b"/>
              <a:pathLst>
                <a:path w="716633" h="518565">
                  <a:moveTo>
                    <a:pt x="145109" y="0"/>
                  </a:moveTo>
                  <a:lnTo>
                    <a:pt x="571524" y="0"/>
                  </a:lnTo>
                  <a:cubicBezTo>
                    <a:pt x="651666" y="0"/>
                    <a:pt x="716633" y="64968"/>
                    <a:pt x="716633" y="145109"/>
                  </a:cubicBezTo>
                  <a:lnTo>
                    <a:pt x="716633" y="373456"/>
                  </a:lnTo>
                  <a:cubicBezTo>
                    <a:pt x="716633" y="411941"/>
                    <a:pt x="701345" y="448851"/>
                    <a:pt x="674132" y="476064"/>
                  </a:cubicBezTo>
                  <a:cubicBezTo>
                    <a:pt x="646918" y="503277"/>
                    <a:pt x="610009" y="518565"/>
                    <a:pt x="571524" y="518565"/>
                  </a:cubicBezTo>
                  <a:lnTo>
                    <a:pt x="145109" y="518565"/>
                  </a:lnTo>
                  <a:cubicBezTo>
                    <a:pt x="106624" y="518565"/>
                    <a:pt x="69715" y="503277"/>
                    <a:pt x="42502" y="476064"/>
                  </a:cubicBezTo>
                  <a:cubicBezTo>
                    <a:pt x="15288" y="448851"/>
                    <a:pt x="0" y="411941"/>
                    <a:pt x="0" y="373456"/>
                  </a:cubicBezTo>
                  <a:lnTo>
                    <a:pt x="0" y="145109"/>
                  </a:lnTo>
                  <a:cubicBezTo>
                    <a:pt x="0" y="106624"/>
                    <a:pt x="15288" y="69715"/>
                    <a:pt x="42502" y="42502"/>
                  </a:cubicBezTo>
                  <a:cubicBezTo>
                    <a:pt x="69715" y="15288"/>
                    <a:pt x="106624" y="0"/>
                    <a:pt x="145109" y="0"/>
                  </a:cubicBezTo>
                  <a:close/>
                </a:path>
              </a:pathLst>
            </a:custGeom>
            <a:solidFill>
              <a:srgbClr val="FF2D2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716633" cy="556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12093751" y="5367293"/>
            <a:ext cx="2127341" cy="1491975"/>
          </a:xfrm>
          <a:custGeom>
            <a:avLst/>
            <a:gdLst/>
            <a:ahLst/>
            <a:cxnLst/>
            <a:rect l="l" t="t" r="r" b="b"/>
            <a:pathLst>
              <a:path w="2127341" h="1491975">
                <a:moveTo>
                  <a:pt x="0" y="0"/>
                </a:moveTo>
                <a:lnTo>
                  <a:pt x="2127341" y="0"/>
                </a:lnTo>
                <a:lnTo>
                  <a:pt x="2127341" y="1491975"/>
                </a:lnTo>
                <a:lnTo>
                  <a:pt x="0" y="1491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4" name="Group 34"/>
          <p:cNvGrpSpPr/>
          <p:nvPr/>
        </p:nvGrpSpPr>
        <p:grpSpPr>
          <a:xfrm>
            <a:off x="7331608" y="6749026"/>
            <a:ext cx="2267827" cy="2232201"/>
            <a:chOff x="0" y="0"/>
            <a:chExt cx="597288" cy="58790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597288" cy="587905"/>
            </a:xfrm>
            <a:custGeom>
              <a:avLst/>
              <a:gdLst/>
              <a:ahLst/>
              <a:cxnLst/>
              <a:rect l="l" t="t" r="r" b="b"/>
              <a:pathLst>
                <a:path w="597288" h="587905">
                  <a:moveTo>
                    <a:pt x="174104" y="0"/>
                  </a:moveTo>
                  <a:lnTo>
                    <a:pt x="423184" y="0"/>
                  </a:lnTo>
                  <a:cubicBezTo>
                    <a:pt x="469359" y="0"/>
                    <a:pt x="513643" y="18343"/>
                    <a:pt x="546294" y="50994"/>
                  </a:cubicBezTo>
                  <a:cubicBezTo>
                    <a:pt x="578945" y="83645"/>
                    <a:pt x="597288" y="127929"/>
                    <a:pt x="597288" y="174104"/>
                  </a:cubicBezTo>
                  <a:lnTo>
                    <a:pt x="597288" y="413801"/>
                  </a:lnTo>
                  <a:cubicBezTo>
                    <a:pt x="597288" y="509956"/>
                    <a:pt x="519339" y="587905"/>
                    <a:pt x="423184" y="587905"/>
                  </a:cubicBezTo>
                  <a:lnTo>
                    <a:pt x="174104" y="587905"/>
                  </a:lnTo>
                  <a:cubicBezTo>
                    <a:pt x="77949" y="587905"/>
                    <a:pt x="0" y="509956"/>
                    <a:pt x="0" y="413801"/>
                  </a:cubicBezTo>
                  <a:lnTo>
                    <a:pt x="0" y="174104"/>
                  </a:lnTo>
                  <a:cubicBezTo>
                    <a:pt x="0" y="77949"/>
                    <a:pt x="77949" y="0"/>
                    <a:pt x="174104" y="0"/>
                  </a:cubicBezTo>
                  <a:close/>
                </a:path>
              </a:pathLst>
            </a:custGeom>
            <a:solidFill>
              <a:srgbClr val="CCDB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597288" cy="6260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889695" y="2684167"/>
            <a:ext cx="2845749" cy="1756290"/>
            <a:chOff x="0" y="0"/>
            <a:chExt cx="749498" cy="46256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49498" cy="462562"/>
            </a:xfrm>
            <a:custGeom>
              <a:avLst/>
              <a:gdLst/>
              <a:ahLst/>
              <a:cxnLst/>
              <a:rect l="l" t="t" r="r" b="b"/>
              <a:pathLst>
                <a:path w="749498" h="462562">
                  <a:moveTo>
                    <a:pt x="138747" y="0"/>
                  </a:moveTo>
                  <a:lnTo>
                    <a:pt x="610751" y="0"/>
                  </a:lnTo>
                  <a:cubicBezTo>
                    <a:pt x="687379" y="0"/>
                    <a:pt x="749498" y="62119"/>
                    <a:pt x="749498" y="138747"/>
                  </a:cubicBezTo>
                  <a:lnTo>
                    <a:pt x="749498" y="323815"/>
                  </a:lnTo>
                  <a:cubicBezTo>
                    <a:pt x="749498" y="360613"/>
                    <a:pt x="734880" y="395904"/>
                    <a:pt x="708860" y="421924"/>
                  </a:cubicBezTo>
                  <a:cubicBezTo>
                    <a:pt x="682840" y="447944"/>
                    <a:pt x="647549" y="462562"/>
                    <a:pt x="610751" y="462562"/>
                  </a:cubicBezTo>
                  <a:lnTo>
                    <a:pt x="138747" y="462562"/>
                  </a:lnTo>
                  <a:cubicBezTo>
                    <a:pt x="101949" y="462562"/>
                    <a:pt x="66658" y="447944"/>
                    <a:pt x="40638" y="421924"/>
                  </a:cubicBezTo>
                  <a:cubicBezTo>
                    <a:pt x="14618" y="395904"/>
                    <a:pt x="0" y="360613"/>
                    <a:pt x="0" y="323815"/>
                  </a:cubicBezTo>
                  <a:lnTo>
                    <a:pt x="0" y="138747"/>
                  </a:lnTo>
                  <a:cubicBezTo>
                    <a:pt x="0" y="101949"/>
                    <a:pt x="14618" y="66658"/>
                    <a:pt x="40638" y="40638"/>
                  </a:cubicBezTo>
                  <a:cubicBezTo>
                    <a:pt x="66658" y="14618"/>
                    <a:pt x="101949" y="0"/>
                    <a:pt x="138747" y="0"/>
                  </a:cubicBezTo>
                  <a:close/>
                </a:path>
              </a:pathLst>
            </a:custGeom>
            <a:solidFill>
              <a:srgbClr val="3A6AD6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749498" cy="5006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>
            <a:off x="7025704" y="2868555"/>
            <a:ext cx="2573732" cy="1387515"/>
          </a:xfrm>
          <a:custGeom>
            <a:avLst/>
            <a:gdLst/>
            <a:ahLst/>
            <a:cxnLst/>
            <a:rect l="l" t="t" r="r" b="b"/>
            <a:pathLst>
              <a:path w="2573732" h="1387515">
                <a:moveTo>
                  <a:pt x="0" y="0"/>
                </a:moveTo>
                <a:lnTo>
                  <a:pt x="2573732" y="0"/>
                </a:lnTo>
                <a:lnTo>
                  <a:pt x="2573732" y="1387515"/>
                </a:lnTo>
                <a:lnTo>
                  <a:pt x="0" y="138751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1" name="Freeform 41"/>
          <p:cNvSpPr/>
          <p:nvPr/>
        </p:nvSpPr>
        <p:spPr>
          <a:xfrm>
            <a:off x="7674458" y="7304261"/>
            <a:ext cx="1582127" cy="1571312"/>
          </a:xfrm>
          <a:custGeom>
            <a:avLst/>
            <a:gdLst/>
            <a:ahLst/>
            <a:cxnLst/>
            <a:rect l="l" t="t" r="r" b="b"/>
            <a:pathLst>
              <a:path w="1582127" h="1571312">
                <a:moveTo>
                  <a:pt x="0" y="0"/>
                </a:moveTo>
                <a:lnTo>
                  <a:pt x="1582127" y="0"/>
                </a:lnTo>
                <a:lnTo>
                  <a:pt x="1582127" y="1571312"/>
                </a:lnTo>
                <a:lnTo>
                  <a:pt x="0" y="15713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2" name="TextBox 42"/>
          <p:cNvSpPr txBox="1"/>
          <p:nvPr/>
        </p:nvSpPr>
        <p:spPr>
          <a:xfrm>
            <a:off x="142685" y="645421"/>
            <a:ext cx="3685696" cy="18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orientamento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sinistra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partito europeo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GUE_NGL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candidato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Manon Aubry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posizione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nazionalista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leader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Jean-Luc Mélenchon</a:t>
            </a:r>
          </a:p>
          <a:p>
            <a:pPr algn="just">
              <a:lnSpc>
                <a:spcPts val="2522"/>
              </a:lnSpc>
            </a:pPr>
            <a:endParaRPr lang="en-US" sz="1827" spc="179">
              <a:solidFill>
                <a:srgbClr val="004380"/>
              </a:solidFill>
              <a:latin typeface="DM Sans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2909211" y="6317053"/>
            <a:ext cx="3493917" cy="327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27" spc="188">
                <a:solidFill>
                  <a:srgbClr val="000000"/>
                </a:solidFill>
                <a:latin typeface="DM Serif Display"/>
              </a:rPr>
              <a:t>PARTI SOCIALISTE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323800" y="380242"/>
            <a:ext cx="3685696" cy="18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orientamento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destra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partito europe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o: ID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candidato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Jordan Bardella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posizione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nazionalista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leader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Marine Le Pen</a:t>
            </a:r>
          </a:p>
          <a:p>
            <a:pPr algn="just">
              <a:lnSpc>
                <a:spcPts val="2522"/>
              </a:lnSpc>
            </a:pPr>
            <a:endParaRPr lang="en-US" sz="1827" spc="179">
              <a:solidFill>
                <a:srgbClr val="004380"/>
              </a:solidFill>
              <a:latin typeface="DM Sans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14622270" y="2644382"/>
            <a:ext cx="3685696" cy="18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orientamento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destra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partito europeo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ECR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candidato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Marion Maréchal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posizione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nazionalista</a:t>
            </a:r>
          </a:p>
          <a:p>
            <a:pPr algn="just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leader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Éric Zemmour</a:t>
            </a:r>
          </a:p>
          <a:p>
            <a:pPr algn="just">
              <a:lnSpc>
                <a:spcPts val="2522"/>
              </a:lnSpc>
            </a:pPr>
            <a:endParaRPr lang="en-US" sz="1827" spc="179">
              <a:solidFill>
                <a:srgbClr val="004380"/>
              </a:solidFill>
              <a:latin typeface="DM Sans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14602304" y="4984418"/>
            <a:ext cx="3685696" cy="2815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orientamento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centrodestra</a:t>
            </a:r>
          </a:p>
          <a:p>
            <a:pPr algn="l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partito europeo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EPP</a:t>
            </a:r>
          </a:p>
          <a:p>
            <a:pPr algn="l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candidato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François Bellamy</a:t>
            </a:r>
          </a:p>
          <a:p>
            <a:pPr algn="l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posizione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favorisce una cooperazione europea, ma con un'enfasi sulle tradizioni nazionali</a:t>
            </a:r>
          </a:p>
          <a:p>
            <a:pPr algn="l">
              <a:lnSpc>
                <a:spcPts val="2522"/>
              </a:lnSpc>
            </a:pPr>
            <a:r>
              <a:rPr lang="en-US" sz="1827" spc="179">
                <a:solidFill>
                  <a:srgbClr val="004380"/>
                </a:solidFill>
                <a:latin typeface="DM Sans Bold"/>
              </a:rPr>
              <a:t>leader</a:t>
            </a:r>
            <a:r>
              <a:rPr lang="en-US" sz="1827" spc="179">
                <a:solidFill>
                  <a:srgbClr val="004380"/>
                </a:solidFill>
                <a:latin typeface="DM Sans"/>
              </a:rPr>
              <a:t>: Éric Ciotti</a:t>
            </a:r>
          </a:p>
          <a:p>
            <a:pPr algn="just">
              <a:lnSpc>
                <a:spcPts val="2522"/>
              </a:lnSpc>
            </a:pPr>
            <a:endParaRPr lang="en-US" sz="1827" spc="179">
              <a:solidFill>
                <a:srgbClr val="004380"/>
              </a:solidFill>
              <a:latin typeface="DM Sans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6889695" y="4500684"/>
            <a:ext cx="3572675" cy="170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orientamento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centrosinistra</a:t>
            </a:r>
          </a:p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partito europeo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Greens/EFA</a:t>
            </a:r>
          </a:p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candidato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Marie Toussaint</a:t>
            </a:r>
          </a:p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posizione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europeista</a:t>
            </a:r>
          </a:p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leader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Marine Tondelier</a:t>
            </a:r>
          </a:p>
          <a:p>
            <a:pPr algn="just">
              <a:lnSpc>
                <a:spcPts val="2320"/>
              </a:lnSpc>
            </a:pPr>
            <a:endParaRPr lang="en-US" sz="1681" spc="164">
              <a:solidFill>
                <a:srgbClr val="004380"/>
              </a:solidFill>
              <a:latin typeface="DM Sans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9735444" y="7175471"/>
            <a:ext cx="3390333" cy="170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orientamento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centro</a:t>
            </a:r>
          </a:p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partito europeo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RE</a:t>
            </a:r>
          </a:p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candidato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Valérie Hayer</a:t>
            </a:r>
          </a:p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posizione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europeista</a:t>
            </a:r>
          </a:p>
          <a:p>
            <a:pPr algn="l">
              <a:lnSpc>
                <a:spcPts val="2320"/>
              </a:lnSpc>
            </a:pPr>
            <a:r>
              <a:rPr lang="en-US" sz="1681" spc="164">
                <a:solidFill>
                  <a:srgbClr val="004380"/>
                </a:solidFill>
                <a:latin typeface="DM Sans Bold"/>
              </a:rPr>
              <a:t>leader</a:t>
            </a:r>
            <a:r>
              <a:rPr lang="en-US" sz="1681" spc="164">
                <a:solidFill>
                  <a:srgbClr val="004380"/>
                </a:solidFill>
                <a:latin typeface="DM Sans"/>
              </a:rPr>
              <a:t>: Emmanuel Macron</a:t>
            </a:r>
          </a:p>
          <a:p>
            <a:pPr algn="just">
              <a:lnSpc>
                <a:spcPts val="2320"/>
              </a:lnSpc>
            </a:pPr>
            <a:endParaRPr lang="en-US" sz="1681" spc="164">
              <a:solidFill>
                <a:srgbClr val="004380"/>
              </a:solidFill>
              <a:latin typeface="DM San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6718563" y="6891127"/>
            <a:ext cx="3493917" cy="327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27" spc="188">
                <a:solidFill>
                  <a:srgbClr val="000000"/>
                </a:solidFill>
                <a:latin typeface="DM Serif Display"/>
              </a:rPr>
              <a:t>RENAISSANCE</a:t>
            </a:r>
          </a:p>
        </p:txBody>
      </p:sp>
      <p:sp>
        <p:nvSpPr>
          <p:cNvPr id="50" name="Freeform 50" descr="4"/>
          <p:cNvSpPr/>
          <p:nvPr/>
        </p:nvSpPr>
        <p:spPr>
          <a:xfrm>
            <a:off x="8633874" y="9524152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2" y="0"/>
                </a:lnTo>
                <a:lnTo>
                  <a:pt x="1020252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1" name="TextBox 51"/>
          <p:cNvSpPr txBox="1"/>
          <p:nvPr/>
        </p:nvSpPr>
        <p:spPr>
          <a:xfrm>
            <a:off x="9019793" y="9467002"/>
            <a:ext cx="248415" cy="59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3">
                <a:solidFill>
                  <a:srgbClr val="2B26AD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50998" y="-752120"/>
            <a:ext cx="11179288" cy="4274874"/>
            <a:chOff x="0" y="0"/>
            <a:chExt cx="812800" cy="3108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310809"/>
            </a:xfrm>
            <a:custGeom>
              <a:avLst/>
              <a:gdLst/>
              <a:ahLst/>
              <a:cxnLst/>
              <a:rect l="l" t="t" r="r" b="b"/>
              <a:pathLst>
                <a:path w="812800" h="310809">
                  <a:moveTo>
                    <a:pt x="406400" y="0"/>
                  </a:moveTo>
                  <a:cubicBezTo>
                    <a:pt x="181951" y="0"/>
                    <a:pt x="0" y="69577"/>
                    <a:pt x="0" y="155404"/>
                  </a:cubicBezTo>
                  <a:cubicBezTo>
                    <a:pt x="0" y="241232"/>
                    <a:pt x="181951" y="310809"/>
                    <a:pt x="406400" y="310809"/>
                  </a:cubicBezTo>
                  <a:cubicBezTo>
                    <a:pt x="630849" y="310809"/>
                    <a:pt x="812800" y="241232"/>
                    <a:pt x="812800" y="155404"/>
                  </a:cubicBezTo>
                  <a:cubicBezTo>
                    <a:pt x="812800" y="69577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8962"/>
              <a:ext cx="660400" cy="2906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873025" y="2294081"/>
            <a:ext cx="10801355" cy="6964219"/>
            <a:chOff x="0" y="0"/>
            <a:chExt cx="1932369" cy="12459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32369" cy="1245903"/>
            </a:xfrm>
            <a:custGeom>
              <a:avLst/>
              <a:gdLst/>
              <a:ahLst/>
              <a:cxnLst/>
              <a:rect l="l" t="t" r="r" b="b"/>
              <a:pathLst>
                <a:path w="1932369" h="1245903">
                  <a:moveTo>
                    <a:pt x="35838" y="0"/>
                  </a:moveTo>
                  <a:lnTo>
                    <a:pt x="1896532" y="0"/>
                  </a:lnTo>
                  <a:cubicBezTo>
                    <a:pt x="1916324" y="0"/>
                    <a:pt x="1932369" y="16045"/>
                    <a:pt x="1932369" y="35838"/>
                  </a:cubicBezTo>
                  <a:lnTo>
                    <a:pt x="1932369" y="1210066"/>
                  </a:lnTo>
                  <a:cubicBezTo>
                    <a:pt x="1932369" y="1219570"/>
                    <a:pt x="1928594" y="1228686"/>
                    <a:pt x="1921873" y="1235407"/>
                  </a:cubicBezTo>
                  <a:cubicBezTo>
                    <a:pt x="1915152" y="1242128"/>
                    <a:pt x="1906036" y="1245903"/>
                    <a:pt x="1896532" y="1245903"/>
                  </a:cubicBezTo>
                  <a:lnTo>
                    <a:pt x="35838" y="1245903"/>
                  </a:lnTo>
                  <a:cubicBezTo>
                    <a:pt x="26333" y="1245903"/>
                    <a:pt x="17218" y="1242128"/>
                    <a:pt x="10497" y="1235407"/>
                  </a:cubicBezTo>
                  <a:cubicBezTo>
                    <a:pt x="3776" y="1228686"/>
                    <a:pt x="0" y="1219570"/>
                    <a:pt x="0" y="1210066"/>
                  </a:cubicBezTo>
                  <a:lnTo>
                    <a:pt x="0" y="35838"/>
                  </a:lnTo>
                  <a:cubicBezTo>
                    <a:pt x="0" y="26333"/>
                    <a:pt x="3776" y="17218"/>
                    <a:pt x="10497" y="10497"/>
                  </a:cubicBezTo>
                  <a:cubicBezTo>
                    <a:pt x="17218" y="3776"/>
                    <a:pt x="26333" y="0"/>
                    <a:pt x="35838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32369" cy="1284003"/>
            </a:xfrm>
            <a:prstGeom prst="rect">
              <a:avLst/>
            </a:prstGeom>
          </p:spPr>
          <p:txBody>
            <a:bodyPr lIns="47086" tIns="47086" rIns="47086" bIns="47086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7393793" y="2614255"/>
            <a:ext cx="9815935" cy="6084254"/>
          </a:xfrm>
          <a:custGeom>
            <a:avLst/>
            <a:gdLst/>
            <a:ahLst/>
            <a:cxnLst/>
            <a:rect l="l" t="t" r="r" b="b"/>
            <a:pathLst>
              <a:path w="9815935" h="6084254">
                <a:moveTo>
                  <a:pt x="0" y="0"/>
                </a:moveTo>
                <a:lnTo>
                  <a:pt x="9815935" y="0"/>
                </a:lnTo>
                <a:lnTo>
                  <a:pt x="9815935" y="6084254"/>
                </a:lnTo>
                <a:lnTo>
                  <a:pt x="0" y="60842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5" r="-22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17674380" y="8710688"/>
            <a:ext cx="442747" cy="257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7"/>
              </a:lnSpc>
              <a:spcBef>
                <a:spcPct val="0"/>
              </a:spcBef>
            </a:pPr>
            <a:r>
              <a:rPr lang="en-US" sz="1469">
                <a:solidFill>
                  <a:srgbClr val="FFFFFF"/>
                </a:solidFill>
                <a:latin typeface="Poppins Bold"/>
              </a:rPr>
              <a:t>06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493138"/>
            <a:ext cx="7036601" cy="1670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5599">
                <a:solidFill>
                  <a:srgbClr val="FFFFFF"/>
                </a:solidFill>
                <a:latin typeface="Gulfs Display"/>
              </a:rPr>
              <a:t>Sentiment Analysis</a:t>
            </a:r>
          </a:p>
          <a:p>
            <a:pPr algn="ctr">
              <a:lnSpc>
                <a:spcPts val="5459"/>
              </a:lnSpc>
              <a:spcBef>
                <a:spcPct val="0"/>
              </a:spcBef>
            </a:pPr>
            <a:r>
              <a:rPr lang="en-US" sz="3899">
                <a:solidFill>
                  <a:srgbClr val="FFFFFF"/>
                </a:solidFill>
                <a:latin typeface="Gulfs Display"/>
              </a:rPr>
              <a:t>Positive and negative posts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69516" y="9439313"/>
            <a:ext cx="454238" cy="4666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69"/>
              </a:lnSpc>
            </a:pPr>
            <a:r>
              <a:rPr lang="en-US" sz="2763" dirty="0">
                <a:solidFill>
                  <a:srgbClr val="2B26AD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  <p:transition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14043" y="174553"/>
            <a:ext cx="10868432" cy="9765837"/>
          </a:xfrm>
          <a:custGeom>
            <a:avLst/>
            <a:gdLst/>
            <a:ahLst/>
            <a:cxnLst/>
            <a:rect l="l" t="t" r="r" b="b"/>
            <a:pathLst>
              <a:path w="10868432" h="9765837">
                <a:moveTo>
                  <a:pt x="0" y="0"/>
                </a:moveTo>
                <a:lnTo>
                  <a:pt x="10868432" y="0"/>
                </a:lnTo>
                <a:lnTo>
                  <a:pt x="10868432" y="9765837"/>
                </a:lnTo>
                <a:lnTo>
                  <a:pt x="0" y="97658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92826" y="1028700"/>
            <a:ext cx="13648016" cy="1364801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3613602" y="2544752"/>
            <a:ext cx="11725929" cy="11711272"/>
          </a:xfrm>
          <a:custGeom>
            <a:avLst/>
            <a:gdLst/>
            <a:ahLst/>
            <a:cxnLst/>
            <a:rect l="l" t="t" r="r" b="b"/>
            <a:pathLst>
              <a:path w="11725929" h="11711272">
                <a:moveTo>
                  <a:pt x="0" y="0"/>
                </a:moveTo>
                <a:lnTo>
                  <a:pt x="11725930" y="0"/>
                </a:lnTo>
                <a:lnTo>
                  <a:pt x="11725930" y="11711272"/>
                </a:lnTo>
                <a:lnTo>
                  <a:pt x="0" y="11711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3340216" y="2076089"/>
            <a:ext cx="11553237" cy="1155323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D2939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55480" y="3747894"/>
            <a:ext cx="6322709" cy="320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50"/>
              </a:lnSpc>
            </a:pPr>
            <a:r>
              <a:rPr lang="en-US" sz="11602">
                <a:solidFill>
                  <a:srgbClr val="FFFFFF"/>
                </a:solidFill>
                <a:latin typeface="Poppins Bold"/>
              </a:rPr>
              <a:t>Thank</a:t>
            </a:r>
          </a:p>
          <a:p>
            <a:pPr algn="ctr">
              <a:lnSpc>
                <a:spcPts val="11950"/>
              </a:lnSpc>
            </a:pPr>
            <a:r>
              <a:rPr lang="en-US" sz="11602">
                <a:solidFill>
                  <a:srgbClr val="FFFFFF"/>
                </a:solidFill>
                <a:latin typeface="Poppins Bold"/>
              </a:rPr>
              <a:t>You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90054" y="7795558"/>
            <a:ext cx="4453560" cy="156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 Bold"/>
              </a:rPr>
              <a:t>Mariateresa Russo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 Bold"/>
              </a:rPr>
              <a:t>Melania Uccello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Poppins Bold"/>
              </a:rPr>
              <a:t>Enrico D’Orso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Poppins Bold"/>
              </a:rPr>
              <a:t>Davide Bagno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759430" y="1111539"/>
            <a:ext cx="5613094" cy="6852116"/>
            <a:chOff x="0" y="0"/>
            <a:chExt cx="1478346" cy="18046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78346" cy="1804672"/>
            </a:xfrm>
            <a:custGeom>
              <a:avLst/>
              <a:gdLst/>
              <a:ahLst/>
              <a:cxnLst/>
              <a:rect l="l" t="t" r="r" b="b"/>
              <a:pathLst>
                <a:path w="1478346" h="1804672">
                  <a:moveTo>
                    <a:pt x="0" y="0"/>
                  </a:moveTo>
                  <a:lnTo>
                    <a:pt x="1478346" y="0"/>
                  </a:lnTo>
                  <a:lnTo>
                    <a:pt x="1478346" y="1804672"/>
                  </a:lnTo>
                  <a:lnTo>
                    <a:pt x="0" y="1804672"/>
                  </a:lnTo>
                  <a:close/>
                </a:path>
              </a:pathLst>
            </a:custGeom>
            <a:solidFill>
              <a:srgbClr val="080C7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1478346" cy="1766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5263" y="352225"/>
            <a:ext cx="9788998" cy="2147917"/>
            <a:chOff x="0" y="0"/>
            <a:chExt cx="2578172" cy="56570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578172" cy="565707"/>
            </a:xfrm>
            <a:custGeom>
              <a:avLst/>
              <a:gdLst/>
              <a:ahLst/>
              <a:cxnLst/>
              <a:rect l="l" t="t" r="r" b="b"/>
              <a:pathLst>
                <a:path w="2578172" h="565707">
                  <a:moveTo>
                    <a:pt x="0" y="0"/>
                  </a:moveTo>
                  <a:lnTo>
                    <a:pt x="2578172" y="0"/>
                  </a:lnTo>
                  <a:lnTo>
                    <a:pt x="2578172" y="565707"/>
                  </a:lnTo>
                  <a:lnTo>
                    <a:pt x="0" y="565707"/>
                  </a:lnTo>
                  <a:close/>
                </a:path>
              </a:pathLst>
            </a:custGeom>
            <a:solidFill>
              <a:srgbClr val="080C77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2578172" cy="5276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0000" y="3184924"/>
            <a:ext cx="9167706" cy="5711324"/>
            <a:chOff x="0" y="0"/>
            <a:chExt cx="2414540" cy="150421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14540" cy="1504217"/>
            </a:xfrm>
            <a:custGeom>
              <a:avLst/>
              <a:gdLst/>
              <a:ahLst/>
              <a:cxnLst/>
              <a:rect l="l" t="t" r="r" b="b"/>
              <a:pathLst>
                <a:path w="2414540" h="1504217">
                  <a:moveTo>
                    <a:pt x="0" y="0"/>
                  </a:moveTo>
                  <a:lnTo>
                    <a:pt x="2414540" y="0"/>
                  </a:lnTo>
                  <a:lnTo>
                    <a:pt x="2414540" y="1504217"/>
                  </a:lnTo>
                  <a:lnTo>
                    <a:pt x="0" y="1504217"/>
                  </a:ln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080C77"/>
              </a:solidFill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2414540" cy="14661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9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894450"/>
            <a:ext cx="9256984" cy="2072479"/>
            <a:chOff x="0" y="0"/>
            <a:chExt cx="2438053" cy="5458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438053" cy="545838"/>
            </a:xfrm>
            <a:custGeom>
              <a:avLst/>
              <a:gdLst/>
              <a:ahLst/>
              <a:cxnLst/>
              <a:rect l="l" t="t" r="r" b="b"/>
              <a:pathLst>
                <a:path w="2438053" h="545838">
                  <a:moveTo>
                    <a:pt x="0" y="0"/>
                  </a:moveTo>
                  <a:lnTo>
                    <a:pt x="2438053" y="0"/>
                  </a:lnTo>
                  <a:lnTo>
                    <a:pt x="2438053" y="545838"/>
                  </a:lnTo>
                  <a:lnTo>
                    <a:pt x="0" y="545838"/>
                  </a:lnTo>
                  <a:close/>
                </a:path>
              </a:pathLst>
            </a:custGeom>
            <a:solidFill>
              <a:srgbClr val="FFFBFB"/>
            </a:solidFill>
            <a:ln w="57150" cap="sq">
              <a:solidFill>
                <a:srgbClr val="080C77"/>
              </a:solidFill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8100"/>
              <a:ext cx="2438053" cy="507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982620" y="3457397"/>
            <a:ext cx="8762465" cy="5166378"/>
          </a:xfrm>
          <a:custGeom>
            <a:avLst/>
            <a:gdLst/>
            <a:ahLst/>
            <a:cxnLst/>
            <a:rect l="l" t="t" r="r" b="b"/>
            <a:pathLst>
              <a:path w="8762465" h="5166378">
                <a:moveTo>
                  <a:pt x="0" y="0"/>
                </a:moveTo>
                <a:lnTo>
                  <a:pt x="8762465" y="0"/>
                </a:lnTo>
                <a:lnTo>
                  <a:pt x="8762465" y="5166378"/>
                </a:lnTo>
                <a:lnTo>
                  <a:pt x="0" y="51663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1481770" y="1102014"/>
            <a:ext cx="9263315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80"/>
              </a:lnSpc>
              <a:spcBef>
                <a:spcPct val="0"/>
              </a:spcBef>
            </a:pPr>
            <a:r>
              <a:rPr lang="en-US" sz="5400">
                <a:solidFill>
                  <a:srgbClr val="3A6AD6"/>
                </a:solidFill>
                <a:latin typeface="Gulfs Display"/>
              </a:rPr>
              <a:t>MIGLIORE GIORNO E ORARIO PER POSTARE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59430" y="1558608"/>
            <a:ext cx="5339931" cy="6572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4" lvl="1" indent="-280672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imes New Roman"/>
              </a:rPr>
              <a:t>Martedì e Sabato sono i giorni con il maggior numero di post, specialmente nelle fasce orarie attorno alle 20:00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Times New Roman"/>
            </a:endParaRPr>
          </a:p>
          <a:p>
            <a:pPr marL="561344" lvl="1" indent="-280672" algn="ctr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imes New Roman"/>
              </a:rPr>
              <a:t>L'interazione sui post tende ad essere più alta nelle ore serali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Times New Roman"/>
            </a:endParaRPr>
          </a:p>
          <a:p>
            <a:pPr marL="561344" lvl="1" indent="-280672" algn="l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Times New Roman"/>
              </a:rPr>
              <a:t>Nel complesso, sembra che il miglior momento per pubblicare, in termini di interazioni, sia verso la fine della settimana e nelle ore serali (attorno alle 20:00)</a:t>
            </a:r>
          </a:p>
          <a:p>
            <a:pPr algn="ctr">
              <a:lnSpc>
                <a:spcPts val="4759"/>
              </a:lnSpc>
            </a:pPr>
            <a:endParaRPr lang="en-US" sz="2600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" name="Freeform 17" descr="4"/>
          <p:cNvSpPr/>
          <p:nvPr/>
        </p:nvSpPr>
        <p:spPr>
          <a:xfrm>
            <a:off x="8633874" y="9334398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2" y="0"/>
                </a:lnTo>
                <a:lnTo>
                  <a:pt x="1020252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8" name="TextBox 18"/>
          <p:cNvSpPr txBox="1"/>
          <p:nvPr/>
        </p:nvSpPr>
        <p:spPr>
          <a:xfrm>
            <a:off x="9012734" y="9277248"/>
            <a:ext cx="262532" cy="1224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3">
                <a:solidFill>
                  <a:srgbClr val="2B26AD"/>
                </a:solidFill>
                <a:latin typeface="Canva Sans"/>
              </a:rPr>
              <a:t>3</a:t>
            </a:r>
          </a:p>
          <a:p>
            <a:pPr algn="ctr">
              <a:lnSpc>
                <a:spcPts val="4989"/>
              </a:lnSpc>
            </a:pPr>
            <a:endParaRPr lang="en-US" sz="3563">
              <a:solidFill>
                <a:srgbClr val="2B26AD"/>
              </a:solidFill>
              <a:latin typeface="Canva Sans"/>
            </a:endParaRP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28563" y="7444857"/>
            <a:ext cx="1661508" cy="220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6"/>
              </a:lnSpc>
              <a:spcBef>
                <a:spcPct val="0"/>
              </a:spcBef>
            </a:pPr>
            <a:r>
              <a:rPr lang="en-US" sz="1218">
                <a:solidFill>
                  <a:srgbClr val="FFFFFF"/>
                </a:solidFill>
                <a:latin typeface="Poppins Bold"/>
              </a:rPr>
              <a:t>Learn More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77783" y="3337959"/>
            <a:ext cx="8221253" cy="4653571"/>
            <a:chOff x="0" y="0"/>
            <a:chExt cx="2165268" cy="12256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65268" cy="1225632"/>
            </a:xfrm>
            <a:custGeom>
              <a:avLst/>
              <a:gdLst/>
              <a:ahLst/>
              <a:cxnLst/>
              <a:rect l="l" t="t" r="r" b="b"/>
              <a:pathLst>
                <a:path w="2165268" h="1225632">
                  <a:moveTo>
                    <a:pt x="0" y="0"/>
                  </a:moveTo>
                  <a:lnTo>
                    <a:pt x="2165268" y="0"/>
                  </a:lnTo>
                  <a:lnTo>
                    <a:pt x="2165268" y="1225632"/>
                  </a:lnTo>
                  <a:lnTo>
                    <a:pt x="0" y="1225632"/>
                  </a:lnTo>
                  <a:close/>
                </a:path>
              </a:pathLst>
            </a:custGeom>
            <a:solidFill>
              <a:srgbClr val="FFBBBB"/>
            </a:solidFill>
            <a:ln w="57150" cap="sq">
              <a:solidFill>
                <a:srgbClr val="FFBBBB"/>
              </a:solidFill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65268" cy="11875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09934" y="3575707"/>
            <a:ext cx="8309979" cy="5018667"/>
          </a:xfrm>
          <a:custGeom>
            <a:avLst/>
            <a:gdLst/>
            <a:ahLst/>
            <a:cxnLst/>
            <a:rect l="l" t="t" r="r" b="b"/>
            <a:pathLst>
              <a:path w="8309979" h="5018667">
                <a:moveTo>
                  <a:pt x="0" y="0"/>
                </a:moveTo>
                <a:lnTo>
                  <a:pt x="8309978" y="0"/>
                </a:lnTo>
                <a:lnTo>
                  <a:pt x="8309978" y="5018667"/>
                </a:lnTo>
                <a:lnTo>
                  <a:pt x="0" y="50186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9340080" y="3337959"/>
            <a:ext cx="8123391" cy="4666243"/>
            <a:chOff x="0" y="0"/>
            <a:chExt cx="2139494" cy="122896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39494" cy="1228969"/>
            </a:xfrm>
            <a:custGeom>
              <a:avLst/>
              <a:gdLst/>
              <a:ahLst/>
              <a:cxnLst/>
              <a:rect l="l" t="t" r="r" b="b"/>
              <a:pathLst>
                <a:path w="2139494" h="1228969">
                  <a:moveTo>
                    <a:pt x="0" y="0"/>
                  </a:moveTo>
                  <a:lnTo>
                    <a:pt x="2139494" y="0"/>
                  </a:lnTo>
                  <a:lnTo>
                    <a:pt x="2139494" y="1228969"/>
                  </a:lnTo>
                  <a:lnTo>
                    <a:pt x="0" y="1228969"/>
                  </a:lnTo>
                  <a:close/>
                </a:path>
              </a:pathLst>
            </a:custGeom>
            <a:solidFill>
              <a:srgbClr val="FFBBBB"/>
            </a:solidFill>
            <a:ln w="57150" cap="sq">
              <a:solidFill>
                <a:srgbClr val="FFBBBB"/>
              </a:solidFill>
              <a:prstDash val="solid"/>
              <a:miter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38100"/>
              <a:ext cx="2139494" cy="1190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94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77764" y="3624254"/>
            <a:ext cx="8332454" cy="4970121"/>
          </a:xfrm>
          <a:custGeom>
            <a:avLst/>
            <a:gdLst/>
            <a:ahLst/>
            <a:cxnLst/>
            <a:rect l="l" t="t" r="r" b="b"/>
            <a:pathLst>
              <a:path w="8332454" h="4970121">
                <a:moveTo>
                  <a:pt x="0" y="0"/>
                </a:moveTo>
                <a:lnTo>
                  <a:pt x="8332453" y="0"/>
                </a:lnTo>
                <a:lnTo>
                  <a:pt x="8332453" y="4970120"/>
                </a:lnTo>
                <a:lnTo>
                  <a:pt x="0" y="49701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52" b="-175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4560898" y="540164"/>
            <a:ext cx="9517844" cy="872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2"/>
              </a:lnSpc>
              <a:spcBef>
                <a:spcPct val="0"/>
              </a:spcBef>
            </a:pPr>
            <a:r>
              <a:rPr lang="en-US" sz="5094">
                <a:solidFill>
                  <a:srgbClr val="F8F8F8"/>
                </a:solidFill>
                <a:latin typeface="Gulfs Display"/>
              </a:rPr>
              <a:t>Profili Twitter e Facebook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36478" y="2021701"/>
            <a:ext cx="6746636" cy="63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0"/>
              </a:lnSpc>
              <a:spcBef>
                <a:spcPct val="0"/>
              </a:spcBef>
            </a:pPr>
            <a:r>
              <a:rPr lang="en-US" sz="3664">
                <a:solidFill>
                  <a:srgbClr val="FFFFFF"/>
                </a:solidFill>
                <a:latin typeface="Gulfs Display"/>
              </a:rPr>
              <a:t>Numero di post per partito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56711" y="2021701"/>
            <a:ext cx="7643460" cy="630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30"/>
              </a:lnSpc>
              <a:spcBef>
                <a:spcPct val="0"/>
              </a:spcBef>
            </a:pPr>
            <a:r>
              <a:rPr lang="en-US" sz="3664">
                <a:solidFill>
                  <a:srgbClr val="FFFFFF"/>
                </a:solidFill>
                <a:latin typeface="Gulfs Display"/>
              </a:rPr>
              <a:t>Interazione giornaliera per post</a:t>
            </a:r>
          </a:p>
        </p:txBody>
      </p:sp>
      <p:sp>
        <p:nvSpPr>
          <p:cNvPr id="14" name="Freeform 14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5" name="TextBox 15"/>
          <p:cNvSpPr txBox="1"/>
          <p:nvPr/>
        </p:nvSpPr>
        <p:spPr>
          <a:xfrm>
            <a:off x="8912844" y="9386085"/>
            <a:ext cx="267446" cy="59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3" dirty="0">
                <a:solidFill>
                  <a:srgbClr val="2B26AD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5591" y="3120010"/>
            <a:ext cx="8733378" cy="5608078"/>
            <a:chOff x="0" y="0"/>
            <a:chExt cx="2017914" cy="1295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7914" cy="1295790"/>
            </a:xfrm>
            <a:custGeom>
              <a:avLst/>
              <a:gdLst/>
              <a:ahLst/>
              <a:cxnLst/>
              <a:rect l="l" t="t" r="r" b="b"/>
              <a:pathLst>
                <a:path w="2017914" h="1295790">
                  <a:moveTo>
                    <a:pt x="193849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16371"/>
                  </a:lnTo>
                  <a:cubicBezTo>
                    <a:pt x="43699" y="1216371"/>
                    <a:pt x="79418" y="1251710"/>
                    <a:pt x="79418" y="1295790"/>
                  </a:cubicBezTo>
                  <a:lnTo>
                    <a:pt x="1938496" y="1295790"/>
                  </a:lnTo>
                  <a:cubicBezTo>
                    <a:pt x="1938496" y="1252090"/>
                    <a:pt x="1973835" y="1216371"/>
                    <a:pt x="2017914" y="1216371"/>
                  </a:cubicBezTo>
                  <a:lnTo>
                    <a:pt x="2017914" y="79418"/>
                  </a:lnTo>
                  <a:cubicBezTo>
                    <a:pt x="1974215" y="79418"/>
                    <a:pt x="1938496" y="44079"/>
                    <a:pt x="1938496" y="0"/>
                  </a:cubicBezTo>
                  <a:close/>
                </a:path>
              </a:pathLst>
            </a:custGeom>
            <a:solidFill>
              <a:srgbClr val="FF4E4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100" y="0"/>
              <a:ext cx="1941714" cy="125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525260" y="3529679"/>
            <a:ext cx="8054040" cy="4788741"/>
          </a:xfrm>
          <a:custGeom>
            <a:avLst/>
            <a:gdLst/>
            <a:ahLst/>
            <a:cxnLst/>
            <a:rect l="l" t="t" r="r" b="b"/>
            <a:pathLst>
              <a:path w="8054040" h="4788741">
                <a:moveTo>
                  <a:pt x="0" y="0"/>
                </a:moveTo>
                <a:lnTo>
                  <a:pt x="8054040" y="0"/>
                </a:lnTo>
                <a:lnTo>
                  <a:pt x="8054040" y="4788741"/>
                </a:lnTo>
                <a:lnTo>
                  <a:pt x="0" y="47887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123764" y="3120010"/>
            <a:ext cx="8733378" cy="5608078"/>
            <a:chOff x="0" y="0"/>
            <a:chExt cx="2017914" cy="12957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17914" cy="1295790"/>
            </a:xfrm>
            <a:custGeom>
              <a:avLst/>
              <a:gdLst/>
              <a:ahLst/>
              <a:cxnLst/>
              <a:rect l="l" t="t" r="r" b="b"/>
              <a:pathLst>
                <a:path w="2017914" h="1295790">
                  <a:moveTo>
                    <a:pt x="193849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16371"/>
                  </a:lnTo>
                  <a:cubicBezTo>
                    <a:pt x="43699" y="1216371"/>
                    <a:pt x="79418" y="1251710"/>
                    <a:pt x="79418" y="1295790"/>
                  </a:cubicBezTo>
                  <a:lnTo>
                    <a:pt x="1938496" y="1295790"/>
                  </a:lnTo>
                  <a:cubicBezTo>
                    <a:pt x="1938496" y="1252090"/>
                    <a:pt x="1973835" y="1216371"/>
                    <a:pt x="2017914" y="1216371"/>
                  </a:cubicBezTo>
                  <a:lnTo>
                    <a:pt x="2017914" y="79418"/>
                  </a:lnTo>
                  <a:cubicBezTo>
                    <a:pt x="1974215" y="79418"/>
                    <a:pt x="1938496" y="44079"/>
                    <a:pt x="1938496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8100" y="0"/>
              <a:ext cx="1941714" cy="125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 descr="4"/>
          <p:cNvSpPr/>
          <p:nvPr/>
        </p:nvSpPr>
        <p:spPr>
          <a:xfrm>
            <a:off x="8532311" y="9222846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2" y="0"/>
                </a:lnTo>
                <a:lnTo>
                  <a:pt x="1020252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382521" y="3383086"/>
            <a:ext cx="8270471" cy="5081926"/>
          </a:xfrm>
          <a:custGeom>
            <a:avLst/>
            <a:gdLst/>
            <a:ahLst/>
            <a:cxnLst/>
            <a:rect l="l" t="t" r="r" b="b"/>
            <a:pathLst>
              <a:path w="8270471" h="5081926">
                <a:moveTo>
                  <a:pt x="0" y="0"/>
                </a:moveTo>
                <a:lnTo>
                  <a:pt x="8270471" y="0"/>
                </a:lnTo>
                <a:lnTo>
                  <a:pt x="8270471" y="5081926"/>
                </a:lnTo>
                <a:lnTo>
                  <a:pt x="0" y="508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9552563" y="789603"/>
            <a:ext cx="7359433" cy="149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2"/>
              </a:lnSpc>
            </a:pPr>
            <a:r>
              <a:rPr lang="en-US" sz="5600">
                <a:solidFill>
                  <a:srgbClr val="FF2D2D"/>
                </a:solidFill>
                <a:latin typeface="Gulfs Display"/>
              </a:rPr>
              <a:t>CONTENUTI CON PIÙ INTERAZIONE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040" y="789603"/>
            <a:ext cx="7359433" cy="149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2"/>
              </a:lnSpc>
            </a:pPr>
            <a:r>
              <a:rPr lang="en-US" sz="5600">
                <a:solidFill>
                  <a:srgbClr val="3A6AD6"/>
                </a:solidFill>
                <a:latin typeface="Gulfs Display"/>
              </a:rPr>
              <a:t>INTERAZIONE AI POST PER PARTITO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84446" y="9201150"/>
            <a:ext cx="273841" cy="59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3" dirty="0">
                <a:solidFill>
                  <a:srgbClr val="2B26AD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6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85591" y="3120010"/>
            <a:ext cx="8733378" cy="5608078"/>
            <a:chOff x="0" y="0"/>
            <a:chExt cx="2017914" cy="129578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17914" cy="1295790"/>
            </a:xfrm>
            <a:custGeom>
              <a:avLst/>
              <a:gdLst/>
              <a:ahLst/>
              <a:cxnLst/>
              <a:rect l="l" t="t" r="r" b="b"/>
              <a:pathLst>
                <a:path w="2017914" h="1295790">
                  <a:moveTo>
                    <a:pt x="193849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16371"/>
                  </a:lnTo>
                  <a:cubicBezTo>
                    <a:pt x="43699" y="1216371"/>
                    <a:pt x="79418" y="1251710"/>
                    <a:pt x="79418" y="1295790"/>
                  </a:cubicBezTo>
                  <a:lnTo>
                    <a:pt x="1938496" y="1295790"/>
                  </a:lnTo>
                  <a:cubicBezTo>
                    <a:pt x="1938496" y="1252090"/>
                    <a:pt x="1973835" y="1216371"/>
                    <a:pt x="2017914" y="1216371"/>
                  </a:cubicBezTo>
                  <a:lnTo>
                    <a:pt x="2017914" y="79418"/>
                  </a:lnTo>
                  <a:cubicBezTo>
                    <a:pt x="1974215" y="79418"/>
                    <a:pt x="1938496" y="44079"/>
                    <a:pt x="1938496" y="0"/>
                  </a:cubicBezTo>
                  <a:close/>
                </a:path>
              </a:pathLst>
            </a:custGeom>
            <a:solidFill>
              <a:srgbClr val="FF4E4E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8100" y="0"/>
              <a:ext cx="1941714" cy="125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3764" y="3120010"/>
            <a:ext cx="8733378" cy="5608078"/>
            <a:chOff x="0" y="0"/>
            <a:chExt cx="2017914" cy="12957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017914" cy="1295790"/>
            </a:xfrm>
            <a:custGeom>
              <a:avLst/>
              <a:gdLst/>
              <a:ahLst/>
              <a:cxnLst/>
              <a:rect l="l" t="t" r="r" b="b"/>
              <a:pathLst>
                <a:path w="2017914" h="1295790">
                  <a:moveTo>
                    <a:pt x="193849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16371"/>
                  </a:lnTo>
                  <a:cubicBezTo>
                    <a:pt x="43699" y="1216371"/>
                    <a:pt x="79418" y="1251710"/>
                    <a:pt x="79418" y="1295790"/>
                  </a:cubicBezTo>
                  <a:lnTo>
                    <a:pt x="1938496" y="1295790"/>
                  </a:lnTo>
                  <a:cubicBezTo>
                    <a:pt x="1938496" y="1252090"/>
                    <a:pt x="1973835" y="1216371"/>
                    <a:pt x="2017914" y="1216371"/>
                  </a:cubicBezTo>
                  <a:lnTo>
                    <a:pt x="2017914" y="79418"/>
                  </a:lnTo>
                  <a:cubicBezTo>
                    <a:pt x="1974215" y="79418"/>
                    <a:pt x="1938496" y="44079"/>
                    <a:pt x="1938496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100" y="0"/>
              <a:ext cx="1941714" cy="125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 descr="4"/>
          <p:cNvSpPr/>
          <p:nvPr/>
        </p:nvSpPr>
        <p:spPr>
          <a:xfrm>
            <a:off x="8532311" y="9222846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2" y="0"/>
                </a:lnTo>
                <a:lnTo>
                  <a:pt x="1020252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/>
          <p:cNvSpPr/>
          <p:nvPr/>
        </p:nvSpPr>
        <p:spPr>
          <a:xfrm>
            <a:off x="321229" y="3444951"/>
            <a:ext cx="8393056" cy="4958196"/>
          </a:xfrm>
          <a:custGeom>
            <a:avLst/>
            <a:gdLst/>
            <a:ahLst/>
            <a:cxnLst/>
            <a:rect l="l" t="t" r="r" b="b"/>
            <a:pathLst>
              <a:path w="8393056" h="4958196">
                <a:moveTo>
                  <a:pt x="0" y="0"/>
                </a:moveTo>
                <a:lnTo>
                  <a:pt x="8393056" y="0"/>
                </a:lnTo>
                <a:lnTo>
                  <a:pt x="8393056" y="4958196"/>
                </a:lnTo>
                <a:lnTo>
                  <a:pt x="0" y="4958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9518319" y="3444951"/>
            <a:ext cx="8067922" cy="4861953"/>
          </a:xfrm>
          <a:custGeom>
            <a:avLst/>
            <a:gdLst/>
            <a:ahLst/>
            <a:cxnLst/>
            <a:rect l="l" t="t" r="r" b="b"/>
            <a:pathLst>
              <a:path w="8067922" h="4861953">
                <a:moveTo>
                  <a:pt x="0" y="0"/>
                </a:moveTo>
                <a:lnTo>
                  <a:pt x="8067922" y="0"/>
                </a:lnTo>
                <a:lnTo>
                  <a:pt x="8067922" y="4861953"/>
                </a:lnTo>
                <a:lnTo>
                  <a:pt x="0" y="48619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86" r="-921" b="-1086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9144000" y="789603"/>
            <a:ext cx="9162552" cy="149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2"/>
              </a:lnSpc>
            </a:pPr>
            <a:r>
              <a:rPr lang="en-US" sz="5600">
                <a:solidFill>
                  <a:srgbClr val="ED2939"/>
                </a:solidFill>
                <a:latin typeface="Gulfs Display"/>
              </a:rPr>
              <a:t>BOX PLOT SUL NUMERO DI COMMENTI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040" y="789603"/>
            <a:ext cx="7359433" cy="1490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2"/>
              </a:lnSpc>
            </a:pPr>
            <a:r>
              <a:rPr lang="en-US" sz="5600">
                <a:solidFill>
                  <a:srgbClr val="F8F8F8"/>
                </a:solidFill>
                <a:latin typeface="Gulfs Display"/>
              </a:rPr>
              <a:t>BOX PLOT SUL NUMERO DI LIKE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875827" y="9201150"/>
            <a:ext cx="291078" cy="59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3">
                <a:solidFill>
                  <a:srgbClr val="2B26AD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040" y="789603"/>
            <a:ext cx="11011904" cy="766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12"/>
              </a:lnSpc>
            </a:pPr>
            <a:r>
              <a:rPr lang="en-US" sz="5600">
                <a:solidFill>
                  <a:srgbClr val="3A6AD6"/>
                </a:solidFill>
                <a:latin typeface="Gulfs Display"/>
              </a:rPr>
              <a:t>HASHTAGS PIÙ FREQUENTI</a:t>
            </a:r>
          </a:p>
        </p:txBody>
      </p:sp>
      <p:sp>
        <p:nvSpPr>
          <p:cNvPr id="3" name="Freeform 3"/>
          <p:cNvSpPr/>
          <p:nvPr/>
        </p:nvSpPr>
        <p:spPr>
          <a:xfrm rot="-8393774">
            <a:off x="-2242180" y="6371902"/>
            <a:ext cx="7648874" cy="5701888"/>
          </a:xfrm>
          <a:custGeom>
            <a:avLst/>
            <a:gdLst/>
            <a:ahLst/>
            <a:cxnLst/>
            <a:rect l="l" t="t" r="r" b="b"/>
            <a:pathLst>
              <a:path w="7648874" h="5701888">
                <a:moveTo>
                  <a:pt x="0" y="0"/>
                </a:moveTo>
                <a:lnTo>
                  <a:pt x="7648874" y="0"/>
                </a:lnTo>
                <a:lnTo>
                  <a:pt x="7648874" y="5701888"/>
                </a:lnTo>
                <a:lnTo>
                  <a:pt x="0" y="570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 rot="4260830">
            <a:off x="12312051" y="-1126894"/>
            <a:ext cx="7648874" cy="5701888"/>
          </a:xfrm>
          <a:custGeom>
            <a:avLst/>
            <a:gdLst/>
            <a:ahLst/>
            <a:cxnLst/>
            <a:rect l="l" t="t" r="r" b="b"/>
            <a:pathLst>
              <a:path w="7648874" h="5701888">
                <a:moveTo>
                  <a:pt x="0" y="0"/>
                </a:moveTo>
                <a:lnTo>
                  <a:pt x="7648874" y="0"/>
                </a:lnTo>
                <a:lnTo>
                  <a:pt x="7648874" y="5701888"/>
                </a:lnTo>
                <a:lnTo>
                  <a:pt x="0" y="570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5" name="Group 5"/>
          <p:cNvGrpSpPr/>
          <p:nvPr/>
        </p:nvGrpSpPr>
        <p:grpSpPr>
          <a:xfrm>
            <a:off x="3072579" y="1790335"/>
            <a:ext cx="11939715" cy="7313603"/>
            <a:chOff x="0" y="0"/>
            <a:chExt cx="2115422" cy="12957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15422" cy="1295790"/>
            </a:xfrm>
            <a:custGeom>
              <a:avLst/>
              <a:gdLst/>
              <a:ahLst/>
              <a:cxnLst/>
              <a:rect l="l" t="t" r="r" b="b"/>
              <a:pathLst>
                <a:path w="2115422" h="1295790">
                  <a:moveTo>
                    <a:pt x="2036004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16371"/>
                  </a:lnTo>
                  <a:cubicBezTo>
                    <a:pt x="43699" y="1216371"/>
                    <a:pt x="79418" y="1251710"/>
                    <a:pt x="79418" y="1295790"/>
                  </a:cubicBezTo>
                  <a:lnTo>
                    <a:pt x="2036004" y="1295790"/>
                  </a:lnTo>
                  <a:cubicBezTo>
                    <a:pt x="2036004" y="1252090"/>
                    <a:pt x="2071343" y="1216371"/>
                    <a:pt x="2115422" y="1216371"/>
                  </a:cubicBezTo>
                  <a:lnTo>
                    <a:pt x="2115422" y="79418"/>
                  </a:lnTo>
                  <a:cubicBezTo>
                    <a:pt x="2071723" y="79418"/>
                    <a:pt x="2036004" y="44079"/>
                    <a:pt x="2036004" y="0"/>
                  </a:cubicBezTo>
                  <a:close/>
                </a:path>
              </a:pathLst>
            </a:custGeom>
            <a:solidFill>
              <a:srgbClr val="2B26AD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8100" y="0"/>
              <a:ext cx="2039222" cy="12576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604940" y="2054063"/>
            <a:ext cx="10832853" cy="6670514"/>
          </a:xfrm>
          <a:custGeom>
            <a:avLst/>
            <a:gdLst/>
            <a:ahLst/>
            <a:cxnLst/>
            <a:rect l="l" t="t" r="r" b="b"/>
            <a:pathLst>
              <a:path w="10832853" h="6670514">
                <a:moveTo>
                  <a:pt x="0" y="0"/>
                </a:moveTo>
                <a:lnTo>
                  <a:pt x="10832853" y="0"/>
                </a:lnTo>
                <a:lnTo>
                  <a:pt x="10832853" y="6670514"/>
                </a:lnTo>
                <a:lnTo>
                  <a:pt x="0" y="6670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Freeform 9" descr="4"/>
          <p:cNvSpPr/>
          <p:nvPr/>
        </p:nvSpPr>
        <p:spPr>
          <a:xfrm>
            <a:off x="8532311" y="9222846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2" y="0"/>
                </a:lnTo>
                <a:lnTo>
                  <a:pt x="1020252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TextBox 10"/>
          <p:cNvSpPr txBox="1"/>
          <p:nvPr/>
        </p:nvSpPr>
        <p:spPr>
          <a:xfrm>
            <a:off x="8909755" y="9201150"/>
            <a:ext cx="223222" cy="59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3">
                <a:solidFill>
                  <a:srgbClr val="2B26AD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557511" y="470644"/>
            <a:ext cx="9451843" cy="9085906"/>
            <a:chOff x="0" y="0"/>
            <a:chExt cx="845536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536" cy="812800"/>
            </a:xfrm>
            <a:custGeom>
              <a:avLst/>
              <a:gdLst/>
              <a:ahLst/>
              <a:cxnLst/>
              <a:rect l="l" t="t" r="r" b="b"/>
              <a:pathLst>
                <a:path w="845536" h="812800">
                  <a:moveTo>
                    <a:pt x="422768" y="0"/>
                  </a:moveTo>
                  <a:cubicBezTo>
                    <a:pt x="189280" y="0"/>
                    <a:pt x="0" y="181951"/>
                    <a:pt x="0" y="406400"/>
                  </a:cubicBezTo>
                  <a:cubicBezTo>
                    <a:pt x="0" y="630849"/>
                    <a:pt x="189280" y="812800"/>
                    <a:pt x="422768" y="812800"/>
                  </a:cubicBezTo>
                  <a:cubicBezTo>
                    <a:pt x="656256" y="812800"/>
                    <a:pt x="845536" y="630849"/>
                    <a:pt x="845536" y="406400"/>
                  </a:cubicBezTo>
                  <a:cubicBezTo>
                    <a:pt x="845536" y="181951"/>
                    <a:pt x="656256" y="0"/>
                    <a:pt x="422768" y="0"/>
                  </a:cubicBezTo>
                  <a:close/>
                </a:path>
              </a:pathLst>
            </a:custGeom>
            <a:solidFill>
              <a:srgbClr val="FED420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9269" y="38100"/>
              <a:ext cx="686998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6" name="Group 6"/>
          <p:cNvGrpSpPr/>
          <p:nvPr/>
        </p:nvGrpSpPr>
        <p:grpSpPr>
          <a:xfrm>
            <a:off x="9183254" y="730450"/>
            <a:ext cx="8826100" cy="882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4750" r="-23947" b="-7102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9206" y="540164"/>
            <a:ext cx="9517844" cy="17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2"/>
              </a:lnSpc>
            </a:pPr>
            <a:r>
              <a:rPr lang="en-US" sz="5094">
                <a:solidFill>
                  <a:srgbClr val="F8F8F8"/>
                </a:solidFill>
                <a:latin typeface="Gulfs Display"/>
              </a:rPr>
              <a:t>HASHTAGS NETWORK</a:t>
            </a:r>
          </a:p>
          <a:p>
            <a:pPr algn="l">
              <a:lnSpc>
                <a:spcPts val="7132"/>
              </a:lnSpc>
              <a:spcBef>
                <a:spcPct val="0"/>
              </a:spcBef>
            </a:pPr>
            <a:r>
              <a:rPr lang="en-US" sz="5094">
                <a:solidFill>
                  <a:srgbClr val="F8F8F8"/>
                </a:solidFill>
                <a:latin typeface="Gulfs Display"/>
              </a:rPr>
              <a:t>TWO MODE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09880" y="9386085"/>
            <a:ext cx="273373" cy="59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3">
                <a:solidFill>
                  <a:srgbClr val="2B26AD"/>
                </a:solidFill>
                <a:latin typeface="Canva Sans"/>
              </a:rPr>
              <a:t>8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85579" y="788265"/>
            <a:ext cx="9057416" cy="9057416"/>
          </a:xfrm>
          <a:prstGeom prst="rect">
            <a:avLst/>
          </a:prstGeom>
        </p:spPr>
      </p:pic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4"/>
          <p:cNvSpPr/>
          <p:nvPr/>
        </p:nvSpPr>
        <p:spPr>
          <a:xfrm>
            <a:off x="8557511" y="9407781"/>
            <a:ext cx="1020252" cy="573892"/>
          </a:xfrm>
          <a:custGeom>
            <a:avLst/>
            <a:gdLst/>
            <a:ahLst/>
            <a:cxnLst/>
            <a:rect l="l" t="t" r="r" b="b"/>
            <a:pathLst>
              <a:path w="1020252" h="573892">
                <a:moveTo>
                  <a:pt x="0" y="0"/>
                </a:moveTo>
                <a:lnTo>
                  <a:pt x="1020253" y="0"/>
                </a:lnTo>
                <a:lnTo>
                  <a:pt x="1020253" y="573892"/>
                </a:lnTo>
                <a:lnTo>
                  <a:pt x="0" y="5738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4161" b="-14161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469206" y="492539"/>
            <a:ext cx="9517844" cy="178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2"/>
              </a:lnSpc>
            </a:pPr>
            <a:r>
              <a:rPr lang="en-US" sz="5094">
                <a:solidFill>
                  <a:srgbClr val="FFFFFF"/>
                </a:solidFill>
                <a:latin typeface="Gulfs Display"/>
              </a:rPr>
              <a:t>HASHTAGS NETWORK</a:t>
            </a:r>
          </a:p>
          <a:p>
            <a:pPr algn="l">
              <a:lnSpc>
                <a:spcPts val="7132"/>
              </a:lnSpc>
              <a:spcBef>
                <a:spcPct val="0"/>
              </a:spcBef>
            </a:pPr>
            <a:r>
              <a:rPr lang="en-US" sz="5094">
                <a:solidFill>
                  <a:srgbClr val="FFFFFF"/>
                </a:solidFill>
                <a:latin typeface="Gulfs Display"/>
              </a:rPr>
              <a:t>ONE MODE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1947" y="1392095"/>
            <a:ext cx="9057416" cy="905741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017053" y="1665155"/>
            <a:ext cx="9992301" cy="6956689"/>
            <a:chOff x="0" y="0"/>
            <a:chExt cx="1227530" cy="8546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27530" cy="854613"/>
            </a:xfrm>
            <a:custGeom>
              <a:avLst/>
              <a:gdLst/>
              <a:ahLst/>
              <a:cxnLst/>
              <a:rect l="l" t="t" r="r" b="b"/>
              <a:pathLst>
                <a:path w="1227530" h="854613">
                  <a:moveTo>
                    <a:pt x="17820" y="0"/>
                  </a:moveTo>
                  <a:lnTo>
                    <a:pt x="1209710" y="0"/>
                  </a:lnTo>
                  <a:cubicBezTo>
                    <a:pt x="1214436" y="0"/>
                    <a:pt x="1218969" y="1877"/>
                    <a:pt x="1222311" y="5219"/>
                  </a:cubicBezTo>
                  <a:cubicBezTo>
                    <a:pt x="1225653" y="8561"/>
                    <a:pt x="1227530" y="13094"/>
                    <a:pt x="1227530" y="17820"/>
                  </a:cubicBezTo>
                  <a:lnTo>
                    <a:pt x="1227530" y="836792"/>
                  </a:lnTo>
                  <a:cubicBezTo>
                    <a:pt x="1227530" y="846634"/>
                    <a:pt x="1219552" y="854613"/>
                    <a:pt x="1209710" y="854613"/>
                  </a:cubicBezTo>
                  <a:lnTo>
                    <a:pt x="17820" y="854613"/>
                  </a:lnTo>
                  <a:cubicBezTo>
                    <a:pt x="7978" y="854613"/>
                    <a:pt x="0" y="846634"/>
                    <a:pt x="0" y="836792"/>
                  </a:cubicBezTo>
                  <a:lnTo>
                    <a:pt x="0" y="17820"/>
                  </a:lnTo>
                  <a:cubicBezTo>
                    <a:pt x="0" y="7978"/>
                    <a:pt x="7978" y="0"/>
                    <a:pt x="17820" y="0"/>
                  </a:cubicBezTo>
                  <a:close/>
                </a:path>
              </a:pathLst>
            </a:custGeom>
            <a:blipFill>
              <a:blip r:embed="rId5"/>
              <a:stretch>
                <a:fillRect t="-3360" b="-3360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901121" y="9386085"/>
            <a:ext cx="290891" cy="595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9"/>
              </a:lnSpc>
            </a:pPr>
            <a:r>
              <a:rPr lang="en-US" sz="3563">
                <a:solidFill>
                  <a:srgbClr val="2B26AD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798</Words>
  <Application>Microsoft Office PowerPoint</Application>
  <PresentationFormat>Personalizzato</PresentationFormat>
  <Paragraphs>148</Paragraphs>
  <Slides>22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4" baseType="lpstr">
      <vt:lpstr>Calibri</vt:lpstr>
      <vt:lpstr>Times New Roman Bold</vt:lpstr>
      <vt:lpstr>DM Serif Display</vt:lpstr>
      <vt:lpstr>Poppins Bold</vt:lpstr>
      <vt:lpstr>DM Sans Bold</vt:lpstr>
      <vt:lpstr>Canva Sans Bold</vt:lpstr>
      <vt:lpstr>Times New Roman</vt:lpstr>
      <vt:lpstr>Canva Sans</vt:lpstr>
      <vt:lpstr>DM Sans</vt:lpstr>
      <vt:lpstr>Gulfs Display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Modern Pitch Deck Presentation</dc:title>
  <cp:lastModifiedBy>mariateresa russo</cp:lastModifiedBy>
  <cp:revision>4</cp:revision>
  <dcterms:created xsi:type="dcterms:W3CDTF">2006-08-16T00:00:00Z</dcterms:created>
  <dcterms:modified xsi:type="dcterms:W3CDTF">2024-06-10T12:12:15Z</dcterms:modified>
  <dc:identifier>DAGHRdE6IsA</dc:identifier>
</cp:coreProperties>
</file>